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689" r:id="rId10"/>
    <p:sldId id="265" r:id="rId11"/>
    <p:sldId id="266" r:id="rId1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CAF397-8770-4057-A7DD-A4A5D62E2D2B}" v="2" dt="2021-09-07T13:01:41.950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3DFCD"/>
          </a:solidFill>
        </a:fill>
      </a:tcStyle>
    </a:wholeTbl>
    <a:band2H>
      <a:tcTxStyle/>
      <a:tcStyle>
        <a:tcBdr/>
        <a:fill>
          <a:solidFill>
            <a:srgbClr val="EAEF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FD9"/>
          </a:solidFill>
        </a:fill>
      </a:tcStyle>
    </a:wholeTbl>
    <a:band2H>
      <a:tcTxStyle/>
      <a:tcStyle>
        <a:tcBdr/>
        <a:fill>
          <a:solidFill>
            <a:srgbClr val="E7E9ED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EEF5"/>
          </a:solidFill>
        </a:fill>
      </a:tcStyle>
    </a:wholeTbl>
    <a:band2H>
      <a:tcTxStyle/>
      <a:tcStyle>
        <a:tcBdr/>
        <a:fill>
          <a:solidFill>
            <a:srgbClr val="F3F7F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elle Gaston" userId="1eaebef6-e081-4e9d-b1a6-05efec218ac3" providerId="ADAL" clId="{10CAF397-8770-4057-A7DD-A4A5D62E2D2B}"/>
    <pc:docChg chg="custSel delSld modSld">
      <pc:chgData name="Michelle Gaston" userId="1eaebef6-e081-4e9d-b1a6-05efec218ac3" providerId="ADAL" clId="{10CAF397-8770-4057-A7DD-A4A5D62E2D2B}" dt="2021-09-07T13:21:09.315" v="88" actId="255"/>
      <pc:docMkLst>
        <pc:docMk/>
      </pc:docMkLst>
      <pc:sldChg chg="modSp mod">
        <pc:chgData name="Michelle Gaston" userId="1eaebef6-e081-4e9d-b1a6-05efec218ac3" providerId="ADAL" clId="{10CAF397-8770-4057-A7DD-A4A5D62E2D2B}" dt="2021-09-07T13:21:09.315" v="88" actId="255"/>
        <pc:sldMkLst>
          <pc:docMk/>
          <pc:sldMk cId="0" sldId="265"/>
        </pc:sldMkLst>
        <pc:spChg chg="mod">
          <ac:chgData name="Michelle Gaston" userId="1eaebef6-e081-4e9d-b1a6-05efec218ac3" providerId="ADAL" clId="{10CAF397-8770-4057-A7DD-A4A5D62E2D2B}" dt="2021-09-07T13:21:09.315" v="88" actId="255"/>
          <ac:spMkLst>
            <pc:docMk/>
            <pc:sldMk cId="0" sldId="265"/>
            <ac:spMk id="305" creationId="{00000000-0000-0000-0000-000000000000}"/>
          </ac:spMkLst>
        </pc:spChg>
      </pc:sldChg>
      <pc:sldChg chg="del">
        <pc:chgData name="Michelle Gaston" userId="1eaebef6-e081-4e9d-b1a6-05efec218ac3" providerId="ADAL" clId="{10CAF397-8770-4057-A7DD-A4A5D62E2D2B}" dt="2021-09-07T12:58:06.744" v="0" actId="2696"/>
        <pc:sldMkLst>
          <pc:docMk/>
          <pc:sldMk cId="2360529674" sldId="267"/>
        </pc:sldMkLst>
      </pc:sldChg>
      <pc:sldChg chg="del">
        <pc:chgData name="Michelle Gaston" userId="1eaebef6-e081-4e9d-b1a6-05efec218ac3" providerId="ADAL" clId="{10CAF397-8770-4057-A7DD-A4A5D62E2D2B}" dt="2021-09-07T12:58:53.911" v="1" actId="2696"/>
        <pc:sldMkLst>
          <pc:docMk/>
          <pc:sldMk cId="1219826652" sldId="268"/>
        </pc:sldMkLst>
      </pc:sldChg>
      <pc:sldMasterChg chg="delSldLayout">
        <pc:chgData name="Michelle Gaston" userId="1eaebef6-e081-4e9d-b1a6-05efec218ac3" providerId="ADAL" clId="{10CAF397-8770-4057-A7DD-A4A5D62E2D2B}" dt="2021-09-07T12:58:53.911" v="1" actId="2696"/>
        <pc:sldMasterMkLst>
          <pc:docMk/>
          <pc:sldMasterMk cId="0" sldId="2147483648"/>
        </pc:sldMasterMkLst>
        <pc:sldLayoutChg chg="del">
          <pc:chgData name="Michelle Gaston" userId="1eaebef6-e081-4e9d-b1a6-05efec218ac3" providerId="ADAL" clId="{10CAF397-8770-4057-A7DD-A4A5D62E2D2B}" dt="2021-09-07T12:58:53.911" v="1" actId="2696"/>
          <pc:sldLayoutMkLst>
            <pc:docMk/>
            <pc:sldMasterMk cId="0" sldId="2147483648"/>
            <pc:sldLayoutMk cId="0" sldId="2147483657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0680C3"/>
            </a:solidFill>
            <a:ln w="12700" cap="flat">
              <a:noFill/>
              <a:miter lim="400000"/>
            </a:ln>
            <a:effectLst/>
          </c:spPr>
          <c:explosion val="1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0D5B-40B4-8580-DB12FC65D866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0D5B-40B4-8580-DB12FC65D866}"/>
              </c:ext>
            </c:extLst>
          </c:dPt>
          <c:dPt>
            <c:idx val="2"/>
            <c:bubble3D val="0"/>
            <c:spPr>
              <a:solidFill>
                <a:srgbClr val="07A398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0D5B-40B4-8580-DB12FC65D866}"/>
              </c:ext>
            </c:extLst>
          </c:dPt>
          <c:cat>
            <c:strRef>
              <c:f>Sheet1!$B$1:$D$1</c:f>
              <c:strCach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60</c:v>
                </c:pt>
                <c:pt idx="1">
                  <c:v>10</c:v>
                </c:pt>
                <c:pt idx="2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D5B-40B4-8580-DB12FC65D8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56"/>
        <c:holeSize val="58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73" name="Shape 17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10"/>
          <p:cNvGrpSpPr/>
          <p:nvPr/>
        </p:nvGrpSpPr>
        <p:grpSpPr>
          <a:xfrm>
            <a:off x="-1" y="6121887"/>
            <a:ext cx="12192003" cy="846641"/>
            <a:chOff x="0" y="0"/>
            <a:chExt cx="12192002" cy="846640"/>
          </a:xfrm>
        </p:grpSpPr>
        <p:sp>
          <p:nvSpPr>
            <p:cNvPr id="19" name="Rectangle 13"/>
            <p:cNvSpPr/>
            <p:nvPr/>
          </p:nvSpPr>
          <p:spPr>
            <a:xfrm>
              <a:off x="-1" y="4590"/>
              <a:ext cx="12192003" cy="731525"/>
            </a:xfrm>
            <a:prstGeom prst="rect">
              <a:avLst/>
            </a:prstGeom>
            <a:solidFill>
              <a:srgbClr val="006EB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Gill Sans MT"/>
                  <a:ea typeface="Gill Sans MT"/>
                  <a:cs typeface="Gill Sans MT"/>
                  <a:sym typeface="Gill Sans MT"/>
                </a:defRPr>
              </a:pPr>
              <a:endParaRPr dirty="0"/>
            </a:p>
          </p:txBody>
        </p:sp>
        <p:sp>
          <p:nvSpPr>
            <p:cNvPr id="20" name="Rectangle 14"/>
            <p:cNvSpPr/>
            <p:nvPr/>
          </p:nvSpPr>
          <p:spPr>
            <a:xfrm>
              <a:off x="-1" y="-1"/>
              <a:ext cx="12192003" cy="6600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Gill Sans MT"/>
                  <a:ea typeface="Gill Sans MT"/>
                  <a:cs typeface="Gill Sans MT"/>
                  <a:sym typeface="Gill Sans MT"/>
                </a:defRPr>
              </a:pPr>
              <a:endParaRPr dirty="0"/>
            </a:p>
          </p:txBody>
        </p:sp>
        <p:sp>
          <p:nvSpPr>
            <p:cNvPr id="21" name="TextBox 15"/>
            <p:cNvSpPr txBox="1"/>
            <p:nvPr/>
          </p:nvSpPr>
          <p:spPr>
            <a:xfrm>
              <a:off x="220359" y="196402"/>
              <a:ext cx="2871975" cy="650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lvl1pPr>
            </a:lstStyle>
            <a:p>
              <a:r>
                <a:rPr dirty="0"/>
                <a:t>www.sclowcountry.score.org</a:t>
              </a:r>
            </a:p>
          </p:txBody>
        </p:sp>
        <p:pic>
          <p:nvPicPr>
            <p:cNvPr id="22" name="Picture 16" descr="Picture 16"/>
            <p:cNvPicPr>
              <a:picLocks noChangeAspect="1"/>
            </p:cNvPicPr>
            <p:nvPr/>
          </p:nvPicPr>
          <p:blipFill>
            <a:blip r:embed="rId2"/>
            <a:srcRect b="17439"/>
            <a:stretch>
              <a:fillRect/>
            </a:stretch>
          </p:blipFill>
          <p:spPr>
            <a:xfrm>
              <a:off x="9470866" y="220909"/>
              <a:ext cx="1611241" cy="4572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" name="Picture 17" descr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63190" y="77559"/>
              <a:ext cx="640082" cy="6400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5" name="Title Text"/>
          <p:cNvSpPr txBox="1">
            <a:spLocks noGrp="1"/>
          </p:cNvSpPr>
          <p:nvPr>
            <p:ph type="title"/>
          </p:nvPr>
        </p:nvSpPr>
        <p:spPr>
          <a:xfrm>
            <a:off x="1097280" y="758951"/>
            <a:ext cx="10058401" cy="3566162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rgbClr val="262626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097280" y="4453128"/>
            <a:ext cx="10058401" cy="1143002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>
              <a:buClrTx/>
              <a:buSzTx/>
              <a:buFontTx/>
              <a:buNone/>
              <a:defRPr cap="all" spc="200">
                <a:solidFill>
                  <a:srgbClr val="006EB7"/>
                </a:solidFill>
              </a:defRPr>
            </a:lvl1pPr>
            <a:lvl2pPr marL="0" indent="0">
              <a:buClrTx/>
              <a:buSzTx/>
              <a:buFontTx/>
              <a:buNone/>
              <a:defRPr cap="all" spc="200">
                <a:solidFill>
                  <a:srgbClr val="006EB7"/>
                </a:solidFill>
              </a:defRPr>
            </a:lvl2pPr>
            <a:lvl3pPr marL="0" indent="0">
              <a:buClrTx/>
              <a:buSzTx/>
              <a:buFontTx/>
              <a:buNone/>
              <a:defRPr cap="all" spc="200">
                <a:solidFill>
                  <a:srgbClr val="006EB7"/>
                </a:solidFill>
              </a:defRPr>
            </a:lvl3pPr>
            <a:lvl4pPr marL="0" indent="0">
              <a:buClrTx/>
              <a:buSzTx/>
              <a:buFontTx/>
              <a:buNone/>
              <a:defRPr cap="all" spc="200">
                <a:solidFill>
                  <a:srgbClr val="006EB7"/>
                </a:solidFill>
              </a:defRPr>
            </a:lvl4pPr>
            <a:lvl5pPr marL="0" indent="0">
              <a:buClrTx/>
              <a:buSzTx/>
              <a:buFontTx/>
              <a:buNone/>
              <a:defRPr cap="all" spc="200">
                <a:solidFill>
                  <a:srgbClr val="006EB7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019712" y="6461443"/>
            <a:ext cx="245402" cy="2438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BA Recogn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roup 12"/>
          <p:cNvGrpSpPr/>
          <p:nvPr/>
        </p:nvGrpSpPr>
        <p:grpSpPr>
          <a:xfrm>
            <a:off x="-1" y="6121887"/>
            <a:ext cx="12192003" cy="846641"/>
            <a:chOff x="0" y="0"/>
            <a:chExt cx="12192002" cy="846640"/>
          </a:xfrm>
        </p:grpSpPr>
        <p:sp>
          <p:nvSpPr>
            <p:cNvPr id="156" name="Rectangle 6"/>
            <p:cNvSpPr/>
            <p:nvPr/>
          </p:nvSpPr>
          <p:spPr>
            <a:xfrm>
              <a:off x="-1" y="4590"/>
              <a:ext cx="12192003" cy="731525"/>
            </a:xfrm>
            <a:prstGeom prst="rect">
              <a:avLst/>
            </a:prstGeom>
            <a:solidFill>
              <a:srgbClr val="006EB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Gill Sans MT"/>
                  <a:ea typeface="Gill Sans MT"/>
                  <a:cs typeface="Gill Sans MT"/>
                  <a:sym typeface="Gill Sans MT"/>
                </a:defRPr>
              </a:pPr>
              <a:endParaRPr dirty="0"/>
            </a:p>
          </p:txBody>
        </p:sp>
        <p:sp>
          <p:nvSpPr>
            <p:cNvPr id="157" name="Rectangle 8"/>
            <p:cNvSpPr/>
            <p:nvPr/>
          </p:nvSpPr>
          <p:spPr>
            <a:xfrm>
              <a:off x="-1" y="-1"/>
              <a:ext cx="12192003" cy="6600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Gill Sans MT"/>
                  <a:ea typeface="Gill Sans MT"/>
                  <a:cs typeface="Gill Sans MT"/>
                  <a:sym typeface="Gill Sans MT"/>
                </a:defRPr>
              </a:pPr>
              <a:endParaRPr dirty="0"/>
            </a:p>
          </p:txBody>
        </p:sp>
        <p:sp>
          <p:nvSpPr>
            <p:cNvPr id="158" name="TextBox 11"/>
            <p:cNvSpPr txBox="1"/>
            <p:nvPr/>
          </p:nvSpPr>
          <p:spPr>
            <a:xfrm>
              <a:off x="220359" y="196402"/>
              <a:ext cx="2892757" cy="650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lvl1pPr>
            </a:lstStyle>
            <a:p>
              <a:r>
                <a:rPr dirty="0"/>
                <a:t>www.sclowcountry.score.org</a:t>
              </a:r>
            </a:p>
          </p:txBody>
        </p:sp>
        <p:pic>
          <p:nvPicPr>
            <p:cNvPr id="159" name="Picture 13" descr="Picture 13"/>
            <p:cNvPicPr>
              <a:picLocks noChangeAspect="1"/>
            </p:cNvPicPr>
            <p:nvPr/>
          </p:nvPicPr>
          <p:blipFill>
            <a:blip r:embed="rId2"/>
            <a:srcRect b="17439"/>
            <a:stretch>
              <a:fillRect/>
            </a:stretch>
          </p:blipFill>
          <p:spPr>
            <a:xfrm>
              <a:off x="9470866" y="220909"/>
              <a:ext cx="1611241" cy="4572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0" name="Picture 10" descr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63190" y="77559"/>
              <a:ext cx="640082" cy="6400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62" name="Straight Connector 9"/>
          <p:cNvSpPr/>
          <p:nvPr/>
        </p:nvSpPr>
        <p:spPr>
          <a:xfrm>
            <a:off x="266700" y="857311"/>
            <a:ext cx="11658600" cy="1"/>
          </a:xfrm>
          <a:prstGeom prst="line">
            <a:avLst/>
          </a:prstGeom>
          <a:ln w="6350">
            <a:solidFill>
              <a:srgbClr val="808080"/>
            </a:solidFill>
          </a:ln>
        </p:spPr>
        <p:txBody>
          <a:bodyPr lIns="45718" tIns="45718" rIns="45718" bIns="45718"/>
          <a:lstStyle/>
          <a:p>
            <a:endParaRPr dirty="0"/>
          </a:p>
        </p:txBody>
      </p:sp>
      <p:sp>
        <p:nvSpPr>
          <p:cNvPr id="163" name="Rectangle 11"/>
          <p:cNvSpPr/>
          <p:nvPr/>
        </p:nvSpPr>
        <p:spPr>
          <a:xfrm>
            <a:off x="184725" y="646544"/>
            <a:ext cx="11831785" cy="36512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endParaRPr dirty="0"/>
          </a:p>
        </p:txBody>
      </p:sp>
      <p:pic>
        <p:nvPicPr>
          <p:cNvPr id="164" name="Picture 10" descr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443" y="1011670"/>
            <a:ext cx="3717453" cy="3657602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Rectangle 12"/>
          <p:cNvSpPr txBox="1"/>
          <p:nvPr/>
        </p:nvSpPr>
        <p:spPr>
          <a:xfrm>
            <a:off x="5420421" y="998105"/>
            <a:ext cx="6004562" cy="4917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3200"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rPr dirty="0"/>
              <a:t>Funded in part through a cooperative agreement with the U.S. Small Business Administration.</a:t>
            </a:r>
          </a:p>
          <a:p>
            <a:pPr algn="ctr">
              <a:defRPr sz="3200"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rPr dirty="0"/>
              <a:t>All opinions, conclusions, and/or recommendations expressed herein are those of the author(s) and do not necessarily reflect the </a:t>
            </a:r>
            <a:br>
              <a:rPr dirty="0"/>
            </a:br>
            <a:r>
              <a:rPr dirty="0"/>
              <a:t>views of the SBA.</a:t>
            </a:r>
          </a:p>
        </p:txBody>
      </p:sp>
      <p:sp>
        <p:nvSpPr>
          <p:cNvPr id="1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12"/>
          <p:cNvGrpSpPr/>
          <p:nvPr/>
        </p:nvGrpSpPr>
        <p:grpSpPr>
          <a:xfrm>
            <a:off x="-1" y="6121887"/>
            <a:ext cx="12192003" cy="846641"/>
            <a:chOff x="0" y="0"/>
            <a:chExt cx="12192002" cy="846640"/>
          </a:xfrm>
        </p:grpSpPr>
        <p:sp>
          <p:nvSpPr>
            <p:cNvPr id="34" name="Rectangle 6"/>
            <p:cNvSpPr/>
            <p:nvPr/>
          </p:nvSpPr>
          <p:spPr>
            <a:xfrm>
              <a:off x="-1" y="4590"/>
              <a:ext cx="12192003" cy="731525"/>
            </a:xfrm>
            <a:prstGeom prst="rect">
              <a:avLst/>
            </a:prstGeom>
            <a:solidFill>
              <a:srgbClr val="006EB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Gill Sans MT"/>
                  <a:ea typeface="Gill Sans MT"/>
                  <a:cs typeface="Gill Sans MT"/>
                  <a:sym typeface="Gill Sans MT"/>
                </a:defRPr>
              </a:pPr>
              <a:endParaRPr dirty="0"/>
            </a:p>
          </p:txBody>
        </p:sp>
        <p:sp>
          <p:nvSpPr>
            <p:cNvPr id="35" name="Rectangle 8"/>
            <p:cNvSpPr/>
            <p:nvPr/>
          </p:nvSpPr>
          <p:spPr>
            <a:xfrm>
              <a:off x="-1" y="-1"/>
              <a:ext cx="12192003" cy="6600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Gill Sans MT"/>
                  <a:ea typeface="Gill Sans MT"/>
                  <a:cs typeface="Gill Sans MT"/>
                  <a:sym typeface="Gill Sans MT"/>
                </a:defRPr>
              </a:pPr>
              <a:endParaRPr dirty="0"/>
            </a:p>
          </p:txBody>
        </p:sp>
        <p:sp>
          <p:nvSpPr>
            <p:cNvPr id="36" name="TextBox 11"/>
            <p:cNvSpPr txBox="1"/>
            <p:nvPr/>
          </p:nvSpPr>
          <p:spPr>
            <a:xfrm>
              <a:off x="220359" y="196402"/>
              <a:ext cx="2892757" cy="650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lvl1pPr>
            </a:lstStyle>
            <a:p>
              <a:r>
                <a:rPr dirty="0"/>
                <a:t>www.sclowcountry.score.org</a:t>
              </a:r>
            </a:p>
          </p:txBody>
        </p:sp>
        <p:pic>
          <p:nvPicPr>
            <p:cNvPr id="37" name="Picture 13" descr="Picture 13"/>
            <p:cNvPicPr>
              <a:picLocks noChangeAspect="1"/>
            </p:cNvPicPr>
            <p:nvPr/>
          </p:nvPicPr>
          <p:blipFill>
            <a:blip r:embed="rId2"/>
            <a:srcRect b="17439"/>
            <a:stretch>
              <a:fillRect/>
            </a:stretch>
          </p:blipFill>
          <p:spPr>
            <a:xfrm>
              <a:off x="9470866" y="220909"/>
              <a:ext cx="1611241" cy="4572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" name="Picture 10" descr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63190" y="77559"/>
              <a:ext cx="640082" cy="6400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0" name="Straight Connector 9"/>
          <p:cNvSpPr/>
          <p:nvPr/>
        </p:nvSpPr>
        <p:spPr>
          <a:xfrm>
            <a:off x="266700" y="857311"/>
            <a:ext cx="11658600" cy="1"/>
          </a:xfrm>
          <a:prstGeom prst="line">
            <a:avLst/>
          </a:prstGeom>
          <a:ln w="6350">
            <a:solidFill>
              <a:srgbClr val="808080"/>
            </a:solidFill>
          </a:ln>
        </p:spPr>
        <p:txBody>
          <a:bodyPr lIns="45718" tIns="45718" rIns="45718" bIns="45718"/>
          <a:lstStyle/>
          <a:p>
            <a:endParaRPr dirty="0"/>
          </a:p>
        </p:txBody>
      </p:sp>
      <p:sp>
        <p:nvSpPr>
          <p:cNvPr id="41" name="Title Text"/>
          <p:cNvSpPr txBox="1">
            <a:spLocks noGrp="1"/>
          </p:cNvSpPr>
          <p:nvPr>
            <p:ph type="title"/>
          </p:nvPr>
        </p:nvSpPr>
        <p:spPr>
          <a:xfrm>
            <a:off x="274320" y="182879"/>
            <a:ext cx="11746425" cy="67859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2" name="Body Level One…"/>
          <p:cNvSpPr txBox="1">
            <a:spLocks noGrp="1"/>
          </p:cNvSpPr>
          <p:nvPr>
            <p:ph type="body" idx="1"/>
          </p:nvPr>
        </p:nvSpPr>
        <p:spPr>
          <a:xfrm>
            <a:off x="174639" y="1024183"/>
            <a:ext cx="11746427" cy="484491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12"/>
          <p:cNvGrpSpPr/>
          <p:nvPr/>
        </p:nvGrpSpPr>
        <p:grpSpPr>
          <a:xfrm>
            <a:off x="-1" y="6121887"/>
            <a:ext cx="12192003" cy="846641"/>
            <a:chOff x="0" y="0"/>
            <a:chExt cx="12192002" cy="846640"/>
          </a:xfrm>
        </p:grpSpPr>
        <p:sp>
          <p:nvSpPr>
            <p:cNvPr id="50" name="Rectangle 6"/>
            <p:cNvSpPr/>
            <p:nvPr/>
          </p:nvSpPr>
          <p:spPr>
            <a:xfrm>
              <a:off x="-1" y="4590"/>
              <a:ext cx="12192003" cy="731525"/>
            </a:xfrm>
            <a:prstGeom prst="rect">
              <a:avLst/>
            </a:prstGeom>
            <a:solidFill>
              <a:srgbClr val="006EB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Gill Sans MT"/>
                  <a:ea typeface="Gill Sans MT"/>
                  <a:cs typeface="Gill Sans MT"/>
                  <a:sym typeface="Gill Sans MT"/>
                </a:defRPr>
              </a:pPr>
              <a:endParaRPr dirty="0"/>
            </a:p>
          </p:txBody>
        </p:sp>
        <p:sp>
          <p:nvSpPr>
            <p:cNvPr id="51" name="Rectangle 8"/>
            <p:cNvSpPr/>
            <p:nvPr/>
          </p:nvSpPr>
          <p:spPr>
            <a:xfrm>
              <a:off x="-1" y="-1"/>
              <a:ext cx="12192003" cy="6600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Gill Sans MT"/>
                  <a:ea typeface="Gill Sans MT"/>
                  <a:cs typeface="Gill Sans MT"/>
                  <a:sym typeface="Gill Sans MT"/>
                </a:defRPr>
              </a:pPr>
              <a:endParaRPr dirty="0"/>
            </a:p>
          </p:txBody>
        </p:sp>
        <p:sp>
          <p:nvSpPr>
            <p:cNvPr id="52" name="TextBox 11"/>
            <p:cNvSpPr txBox="1"/>
            <p:nvPr/>
          </p:nvSpPr>
          <p:spPr>
            <a:xfrm>
              <a:off x="220359" y="196402"/>
              <a:ext cx="2892757" cy="650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lvl1pPr>
            </a:lstStyle>
            <a:p>
              <a:r>
                <a:rPr dirty="0"/>
                <a:t>www.sclowcountry.score.org</a:t>
              </a:r>
            </a:p>
          </p:txBody>
        </p:sp>
        <p:pic>
          <p:nvPicPr>
            <p:cNvPr id="53" name="Picture 13" descr="Picture 13"/>
            <p:cNvPicPr>
              <a:picLocks noChangeAspect="1"/>
            </p:cNvPicPr>
            <p:nvPr/>
          </p:nvPicPr>
          <p:blipFill>
            <a:blip r:embed="rId2"/>
            <a:srcRect b="17439"/>
            <a:stretch>
              <a:fillRect/>
            </a:stretch>
          </p:blipFill>
          <p:spPr>
            <a:xfrm>
              <a:off x="9470866" y="220909"/>
              <a:ext cx="1611241" cy="4572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4" name="Picture 10" descr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63190" y="77559"/>
              <a:ext cx="640082" cy="6400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6" name="Straight Connector 9"/>
          <p:cNvSpPr/>
          <p:nvPr/>
        </p:nvSpPr>
        <p:spPr>
          <a:xfrm>
            <a:off x="266700" y="857311"/>
            <a:ext cx="11658600" cy="1"/>
          </a:xfrm>
          <a:prstGeom prst="line">
            <a:avLst/>
          </a:prstGeom>
          <a:ln w="6350">
            <a:solidFill>
              <a:srgbClr val="808080"/>
            </a:solidFill>
          </a:ln>
        </p:spPr>
        <p:txBody>
          <a:bodyPr lIns="45718" tIns="45718" rIns="45718" bIns="45718"/>
          <a:lstStyle/>
          <a:p>
            <a:endParaRPr dirty="0"/>
          </a:p>
        </p:txBody>
      </p:sp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xfrm>
            <a:off x="274320" y="182879"/>
            <a:ext cx="11743267" cy="72093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77798" y="1109134"/>
            <a:ext cx="5797976" cy="5105399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12"/>
          <p:cNvGrpSpPr/>
          <p:nvPr/>
        </p:nvGrpSpPr>
        <p:grpSpPr>
          <a:xfrm>
            <a:off x="-1" y="6121887"/>
            <a:ext cx="12192003" cy="846641"/>
            <a:chOff x="0" y="0"/>
            <a:chExt cx="12192002" cy="846640"/>
          </a:xfrm>
        </p:grpSpPr>
        <p:sp>
          <p:nvSpPr>
            <p:cNvPr id="66" name="Rectangle 6"/>
            <p:cNvSpPr/>
            <p:nvPr/>
          </p:nvSpPr>
          <p:spPr>
            <a:xfrm>
              <a:off x="-1" y="4590"/>
              <a:ext cx="12192003" cy="731525"/>
            </a:xfrm>
            <a:prstGeom prst="rect">
              <a:avLst/>
            </a:prstGeom>
            <a:solidFill>
              <a:srgbClr val="006EB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Gill Sans MT"/>
                  <a:ea typeface="Gill Sans MT"/>
                  <a:cs typeface="Gill Sans MT"/>
                  <a:sym typeface="Gill Sans MT"/>
                </a:defRPr>
              </a:pPr>
              <a:endParaRPr dirty="0"/>
            </a:p>
          </p:txBody>
        </p:sp>
        <p:sp>
          <p:nvSpPr>
            <p:cNvPr id="67" name="Rectangle 8"/>
            <p:cNvSpPr/>
            <p:nvPr/>
          </p:nvSpPr>
          <p:spPr>
            <a:xfrm>
              <a:off x="-1" y="-1"/>
              <a:ext cx="12192003" cy="6600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Gill Sans MT"/>
                  <a:ea typeface="Gill Sans MT"/>
                  <a:cs typeface="Gill Sans MT"/>
                  <a:sym typeface="Gill Sans MT"/>
                </a:defRPr>
              </a:pPr>
              <a:endParaRPr dirty="0"/>
            </a:p>
          </p:txBody>
        </p:sp>
        <p:sp>
          <p:nvSpPr>
            <p:cNvPr id="68" name="TextBox 11"/>
            <p:cNvSpPr txBox="1"/>
            <p:nvPr/>
          </p:nvSpPr>
          <p:spPr>
            <a:xfrm>
              <a:off x="220359" y="196402"/>
              <a:ext cx="2892757" cy="650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lvl1pPr>
            </a:lstStyle>
            <a:p>
              <a:r>
                <a:rPr dirty="0"/>
                <a:t>www.sclowcountry.score.org</a:t>
              </a:r>
            </a:p>
          </p:txBody>
        </p:sp>
        <p:pic>
          <p:nvPicPr>
            <p:cNvPr id="69" name="Picture 13" descr="Picture 13"/>
            <p:cNvPicPr>
              <a:picLocks noChangeAspect="1"/>
            </p:cNvPicPr>
            <p:nvPr/>
          </p:nvPicPr>
          <p:blipFill>
            <a:blip r:embed="rId2"/>
            <a:srcRect b="17439"/>
            <a:stretch>
              <a:fillRect/>
            </a:stretch>
          </p:blipFill>
          <p:spPr>
            <a:xfrm>
              <a:off x="9470866" y="220909"/>
              <a:ext cx="1611241" cy="4572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0" name="Picture 10" descr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63190" y="77559"/>
              <a:ext cx="640082" cy="6400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2" name="Straight Connector 9"/>
          <p:cNvSpPr/>
          <p:nvPr/>
        </p:nvSpPr>
        <p:spPr>
          <a:xfrm>
            <a:off x="266700" y="857311"/>
            <a:ext cx="11658600" cy="1"/>
          </a:xfrm>
          <a:prstGeom prst="line">
            <a:avLst/>
          </a:prstGeom>
          <a:ln w="6350">
            <a:solidFill>
              <a:srgbClr val="808080"/>
            </a:solidFill>
          </a:ln>
        </p:spPr>
        <p:txBody>
          <a:bodyPr lIns="45718" tIns="45718" rIns="45718" bIns="45718"/>
          <a:lstStyle/>
          <a:p>
            <a:endParaRPr dirty="0"/>
          </a:p>
        </p:txBody>
      </p:sp>
      <p:sp>
        <p:nvSpPr>
          <p:cNvPr id="73" name="Title Text"/>
          <p:cNvSpPr txBox="1">
            <a:spLocks noGrp="1"/>
          </p:cNvSpPr>
          <p:nvPr>
            <p:ph type="title"/>
          </p:nvPr>
        </p:nvSpPr>
        <p:spPr>
          <a:xfrm>
            <a:off x="274320" y="182879"/>
            <a:ext cx="11675534" cy="67859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53999" y="1058653"/>
            <a:ext cx="5781041" cy="736284"/>
          </a:xfrm>
          <a:prstGeom prst="rect">
            <a:avLst/>
          </a:prstGeom>
        </p:spPr>
        <p:txBody>
          <a:bodyPr lIns="45718" tIns="45718" rIns="45718" bIns="45718" anchor="ctr"/>
          <a:lstStyle>
            <a:lvl1pPr marL="0" indent="0">
              <a:buClrTx/>
              <a:buSzTx/>
              <a:buFontTx/>
              <a:buNone/>
              <a:defRPr sz="2000" cap="all">
                <a:solidFill>
                  <a:srgbClr val="006EB7"/>
                </a:solidFill>
              </a:defRPr>
            </a:lvl1pPr>
            <a:lvl2pPr marL="0" indent="0">
              <a:buClrTx/>
              <a:buSzTx/>
              <a:buFontTx/>
              <a:buNone/>
              <a:defRPr sz="2000" cap="all">
                <a:solidFill>
                  <a:srgbClr val="006EB7"/>
                </a:solidFill>
              </a:defRPr>
            </a:lvl2pPr>
            <a:lvl3pPr marL="0" indent="0">
              <a:buClrTx/>
              <a:buSzTx/>
              <a:buFontTx/>
              <a:buNone/>
              <a:defRPr sz="2000" cap="all">
                <a:solidFill>
                  <a:srgbClr val="006EB7"/>
                </a:solidFill>
              </a:defRPr>
            </a:lvl3pPr>
            <a:lvl4pPr marL="0" indent="0">
              <a:buClrTx/>
              <a:buSzTx/>
              <a:buFontTx/>
              <a:buNone/>
              <a:defRPr sz="2000" cap="all">
                <a:solidFill>
                  <a:srgbClr val="006EB7"/>
                </a:solidFill>
              </a:defRPr>
            </a:lvl4pPr>
            <a:lvl5pPr marL="0" indent="0">
              <a:buClrTx/>
              <a:buSzTx/>
              <a:buFontTx/>
              <a:buNone/>
              <a:defRPr sz="2000" cap="all">
                <a:solidFill>
                  <a:srgbClr val="006EB7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38333" y="1058653"/>
            <a:ext cx="5791201" cy="736284"/>
          </a:xfrm>
          <a:prstGeom prst="rect">
            <a:avLst/>
          </a:prstGeom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12"/>
          <p:cNvGrpSpPr/>
          <p:nvPr/>
        </p:nvGrpSpPr>
        <p:grpSpPr>
          <a:xfrm>
            <a:off x="-1" y="6121887"/>
            <a:ext cx="12192003" cy="846641"/>
            <a:chOff x="0" y="0"/>
            <a:chExt cx="12192002" cy="846640"/>
          </a:xfrm>
        </p:grpSpPr>
        <p:sp>
          <p:nvSpPr>
            <p:cNvPr id="83" name="Rectangle 6"/>
            <p:cNvSpPr/>
            <p:nvPr/>
          </p:nvSpPr>
          <p:spPr>
            <a:xfrm>
              <a:off x="-1" y="4590"/>
              <a:ext cx="12192003" cy="731525"/>
            </a:xfrm>
            <a:prstGeom prst="rect">
              <a:avLst/>
            </a:prstGeom>
            <a:solidFill>
              <a:srgbClr val="006EB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Gill Sans MT"/>
                  <a:ea typeface="Gill Sans MT"/>
                  <a:cs typeface="Gill Sans MT"/>
                  <a:sym typeface="Gill Sans MT"/>
                </a:defRPr>
              </a:pPr>
              <a:endParaRPr dirty="0"/>
            </a:p>
          </p:txBody>
        </p:sp>
        <p:sp>
          <p:nvSpPr>
            <p:cNvPr id="84" name="Rectangle 8"/>
            <p:cNvSpPr/>
            <p:nvPr/>
          </p:nvSpPr>
          <p:spPr>
            <a:xfrm>
              <a:off x="-1" y="-1"/>
              <a:ext cx="12192003" cy="6600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Gill Sans MT"/>
                  <a:ea typeface="Gill Sans MT"/>
                  <a:cs typeface="Gill Sans MT"/>
                  <a:sym typeface="Gill Sans MT"/>
                </a:defRPr>
              </a:pPr>
              <a:endParaRPr dirty="0"/>
            </a:p>
          </p:txBody>
        </p:sp>
        <p:sp>
          <p:nvSpPr>
            <p:cNvPr id="85" name="TextBox 11"/>
            <p:cNvSpPr txBox="1"/>
            <p:nvPr/>
          </p:nvSpPr>
          <p:spPr>
            <a:xfrm>
              <a:off x="220359" y="196402"/>
              <a:ext cx="2892757" cy="650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lvl1pPr>
            </a:lstStyle>
            <a:p>
              <a:r>
                <a:rPr dirty="0"/>
                <a:t>www.sclowcountry.score.org</a:t>
              </a:r>
            </a:p>
          </p:txBody>
        </p:sp>
        <p:pic>
          <p:nvPicPr>
            <p:cNvPr id="86" name="Picture 13" descr="Picture 13"/>
            <p:cNvPicPr>
              <a:picLocks noChangeAspect="1"/>
            </p:cNvPicPr>
            <p:nvPr/>
          </p:nvPicPr>
          <p:blipFill>
            <a:blip r:embed="rId2"/>
            <a:srcRect b="17439"/>
            <a:stretch>
              <a:fillRect/>
            </a:stretch>
          </p:blipFill>
          <p:spPr>
            <a:xfrm>
              <a:off x="9470866" y="220909"/>
              <a:ext cx="1611241" cy="4572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7" name="Picture 10" descr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63190" y="77559"/>
              <a:ext cx="640082" cy="6400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9" name="Straight Connector 9"/>
          <p:cNvSpPr/>
          <p:nvPr/>
        </p:nvSpPr>
        <p:spPr>
          <a:xfrm>
            <a:off x="266700" y="857311"/>
            <a:ext cx="11658600" cy="1"/>
          </a:xfrm>
          <a:prstGeom prst="line">
            <a:avLst/>
          </a:prstGeom>
          <a:ln w="6350">
            <a:solidFill>
              <a:srgbClr val="808080"/>
            </a:solidFill>
          </a:ln>
        </p:spPr>
        <p:txBody>
          <a:bodyPr lIns="45718" tIns="45718" rIns="45718" bIns="45718"/>
          <a:lstStyle/>
          <a:p>
            <a:endParaRPr dirty="0"/>
          </a:p>
        </p:txBody>
      </p:sp>
      <p:sp>
        <p:nvSpPr>
          <p:cNvPr id="90" name="Title Text"/>
          <p:cNvSpPr txBox="1">
            <a:spLocks noGrp="1"/>
          </p:cNvSpPr>
          <p:nvPr>
            <p:ph type="title"/>
          </p:nvPr>
        </p:nvSpPr>
        <p:spPr>
          <a:xfrm>
            <a:off x="174639" y="286603"/>
            <a:ext cx="11746427" cy="67859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7"/>
          <p:cNvSpPr/>
          <p:nvPr/>
        </p:nvSpPr>
        <p:spPr>
          <a:xfrm>
            <a:off x="14" y="0"/>
            <a:ext cx="4050795" cy="6858000"/>
          </a:xfrm>
          <a:prstGeom prst="rect">
            <a:avLst/>
          </a:prstGeom>
          <a:solidFill>
            <a:srgbClr val="006EB7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Gill Sans MT"/>
                <a:ea typeface="Gill Sans MT"/>
                <a:cs typeface="Gill Sans MT"/>
                <a:sym typeface="Gill Sans MT"/>
              </a:defRPr>
            </a:pPr>
            <a:endParaRPr dirty="0"/>
          </a:p>
        </p:txBody>
      </p:sp>
      <p:sp>
        <p:nvSpPr>
          <p:cNvPr id="107" name="Rectangle 8"/>
          <p:cNvSpPr/>
          <p:nvPr/>
        </p:nvSpPr>
        <p:spPr>
          <a:xfrm>
            <a:off x="4040070" y="0"/>
            <a:ext cx="64010" cy="6858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Gill Sans MT"/>
                <a:ea typeface="Gill Sans MT"/>
                <a:cs typeface="Gill Sans MT"/>
                <a:sym typeface="Gill Sans MT"/>
              </a:defRPr>
            </a:pPr>
            <a:endParaRPr dirty="0"/>
          </a:p>
        </p:txBody>
      </p:sp>
      <p:sp>
        <p:nvSpPr>
          <p:cNvPr id="108" name="Title Text"/>
          <p:cNvSpPr txBox="1">
            <a:spLocks noGrp="1"/>
          </p:cNvSpPr>
          <p:nvPr>
            <p:ph type="title"/>
          </p:nvPr>
        </p:nvSpPr>
        <p:spPr>
          <a:xfrm>
            <a:off x="457200" y="594359"/>
            <a:ext cx="3200400" cy="2286001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09" name="Body Level One…"/>
          <p:cNvSpPr txBox="1">
            <a:spLocks noGrp="1"/>
          </p:cNvSpPr>
          <p:nvPr>
            <p:ph type="body" idx="1"/>
          </p:nvPr>
        </p:nvSpPr>
        <p:spPr>
          <a:xfrm>
            <a:off x="4800600" y="731519"/>
            <a:ext cx="6492241" cy="525780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457200" y="2926079"/>
            <a:ext cx="3200400" cy="3379125"/>
          </a:xfrm>
          <a:prstGeom prst="rect">
            <a:avLst/>
          </a:prstGeom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111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8041" y="6410650"/>
            <a:ext cx="1301581" cy="447351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TextBox 11"/>
          <p:cNvSpPr txBox="1"/>
          <p:nvPr/>
        </p:nvSpPr>
        <p:spPr>
          <a:xfrm>
            <a:off x="220362" y="6410651"/>
            <a:ext cx="2840802" cy="650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r>
              <a:rPr dirty="0"/>
              <a:t>www.sclowcountry.score.org</a:t>
            </a:r>
          </a:p>
        </p:txBody>
      </p:sp>
      <p:sp>
        <p:nvSpPr>
          <p:cNvPr id="1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EB7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tangle 11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006EB7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Gill Sans MT"/>
                <a:ea typeface="Gill Sans MT"/>
                <a:cs typeface="Gill Sans MT"/>
                <a:sym typeface="Gill Sans MT"/>
              </a:defRPr>
            </a:pPr>
            <a:endParaRPr dirty="0"/>
          </a:p>
        </p:txBody>
      </p:sp>
      <p:sp>
        <p:nvSpPr>
          <p:cNvPr id="121" name="Rectangle 19"/>
          <p:cNvSpPr/>
          <p:nvPr/>
        </p:nvSpPr>
        <p:spPr>
          <a:xfrm>
            <a:off x="13" y="4915075"/>
            <a:ext cx="12188828" cy="6401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Gill Sans MT"/>
                <a:ea typeface="Gill Sans MT"/>
                <a:cs typeface="Gill Sans MT"/>
                <a:sym typeface="Gill Sans MT"/>
              </a:defRPr>
            </a:pPr>
            <a:endParaRPr dirty="0"/>
          </a:p>
        </p:txBody>
      </p:sp>
      <p:pic>
        <p:nvPicPr>
          <p:cNvPr id="122" name="Picture 17" descr="Picture 17"/>
          <p:cNvPicPr>
            <a:picLocks noChangeAspect="1"/>
          </p:cNvPicPr>
          <p:nvPr/>
        </p:nvPicPr>
        <p:blipFill>
          <a:blip r:embed="rId2"/>
          <a:srcRect b="17439"/>
          <a:stretch>
            <a:fillRect/>
          </a:stretch>
        </p:blipFill>
        <p:spPr>
          <a:xfrm>
            <a:off x="9470866" y="6342796"/>
            <a:ext cx="1611240" cy="457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Picture 18" descr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3190" y="6199447"/>
            <a:ext cx="640082" cy="640082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Title Text"/>
          <p:cNvSpPr txBox="1">
            <a:spLocks noGrp="1"/>
          </p:cNvSpPr>
          <p:nvPr>
            <p:ph type="title"/>
          </p:nvPr>
        </p:nvSpPr>
        <p:spPr>
          <a:xfrm>
            <a:off x="859906" y="5084121"/>
            <a:ext cx="10058401" cy="605481"/>
          </a:xfrm>
          <a:prstGeom prst="rect">
            <a:avLst/>
          </a:prstGeom>
        </p:spPr>
        <p:txBody>
          <a:bodyPr anchor="t"/>
          <a:lstStyle>
            <a:lvl1pPr>
              <a:defRPr sz="3200" cap="all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2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59906" y="5689600"/>
            <a:ext cx="10058401" cy="457200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>
              <a:buClrTx/>
              <a:buSzTx/>
              <a:buFontTx/>
              <a:buNone/>
              <a:defRPr i="1" cap="small" spc="2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  <a:lvl2pPr marL="0" indent="0">
              <a:buClrTx/>
              <a:buSzTx/>
              <a:buFontTx/>
              <a:buNone/>
              <a:defRPr i="1" cap="small" spc="2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lvl2pPr>
            <a:lvl3pPr marL="0" indent="0">
              <a:buClrTx/>
              <a:buSzTx/>
              <a:buFontTx/>
              <a:buNone/>
              <a:defRPr i="1" cap="small" spc="2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lvl3pPr>
            <a:lvl4pPr marL="0" indent="0">
              <a:buClrTx/>
              <a:buSzTx/>
              <a:buFontTx/>
              <a:buNone/>
              <a:defRPr i="1" cap="small" spc="2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lvl4pPr>
            <a:lvl5pPr marL="0" indent="0">
              <a:buClrTx/>
              <a:buSzTx/>
              <a:buFontTx/>
              <a:buNone/>
              <a:defRPr i="1" cap="small" spc="2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6" name="Picture Placeholder 4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49150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14899" y="6234431"/>
            <a:ext cx="245402" cy="2438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7"/>
          <p:cNvGrpSpPr/>
          <p:nvPr/>
        </p:nvGrpSpPr>
        <p:grpSpPr>
          <a:xfrm>
            <a:off x="-1" y="6121887"/>
            <a:ext cx="12192003" cy="846641"/>
            <a:chOff x="0" y="0"/>
            <a:chExt cx="12192002" cy="846640"/>
          </a:xfrm>
        </p:grpSpPr>
        <p:sp>
          <p:nvSpPr>
            <p:cNvPr id="143" name="Rectangle 8"/>
            <p:cNvSpPr/>
            <p:nvPr/>
          </p:nvSpPr>
          <p:spPr>
            <a:xfrm>
              <a:off x="-1" y="4590"/>
              <a:ext cx="12192003" cy="731525"/>
            </a:xfrm>
            <a:prstGeom prst="rect">
              <a:avLst/>
            </a:prstGeom>
            <a:solidFill>
              <a:srgbClr val="006EB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Gill Sans MT"/>
                  <a:ea typeface="Gill Sans MT"/>
                  <a:cs typeface="Gill Sans MT"/>
                  <a:sym typeface="Gill Sans MT"/>
                </a:defRPr>
              </a:pPr>
              <a:endParaRPr dirty="0"/>
            </a:p>
          </p:txBody>
        </p:sp>
        <p:sp>
          <p:nvSpPr>
            <p:cNvPr id="144" name="Rectangle 9"/>
            <p:cNvSpPr/>
            <p:nvPr/>
          </p:nvSpPr>
          <p:spPr>
            <a:xfrm>
              <a:off x="-1" y="-1"/>
              <a:ext cx="12192003" cy="6600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Gill Sans MT"/>
                  <a:ea typeface="Gill Sans MT"/>
                  <a:cs typeface="Gill Sans MT"/>
                  <a:sym typeface="Gill Sans MT"/>
                </a:defRPr>
              </a:pPr>
              <a:endParaRPr dirty="0"/>
            </a:p>
          </p:txBody>
        </p:sp>
        <p:sp>
          <p:nvSpPr>
            <p:cNvPr id="145" name="TextBox 11"/>
            <p:cNvSpPr txBox="1"/>
            <p:nvPr/>
          </p:nvSpPr>
          <p:spPr>
            <a:xfrm>
              <a:off x="220359" y="196402"/>
              <a:ext cx="2851193" cy="650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lvl1pPr>
            </a:lstStyle>
            <a:p>
              <a:r>
                <a:rPr dirty="0"/>
                <a:t>www.sclowcountry.score.org</a:t>
              </a:r>
            </a:p>
          </p:txBody>
        </p:sp>
        <p:pic>
          <p:nvPicPr>
            <p:cNvPr id="146" name="Picture 12" descr="Picture 12"/>
            <p:cNvPicPr>
              <a:picLocks noChangeAspect="1"/>
            </p:cNvPicPr>
            <p:nvPr/>
          </p:nvPicPr>
          <p:blipFill>
            <a:blip r:embed="rId2"/>
            <a:srcRect b="17439"/>
            <a:stretch>
              <a:fillRect/>
            </a:stretch>
          </p:blipFill>
          <p:spPr>
            <a:xfrm>
              <a:off x="9470866" y="220909"/>
              <a:ext cx="1611241" cy="4572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7" name="Picture 13" descr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63190" y="77559"/>
              <a:ext cx="640082" cy="6400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2"/>
          <p:cNvGrpSpPr/>
          <p:nvPr/>
        </p:nvGrpSpPr>
        <p:grpSpPr>
          <a:xfrm>
            <a:off x="-1" y="6121887"/>
            <a:ext cx="12192003" cy="846641"/>
            <a:chOff x="0" y="0"/>
            <a:chExt cx="12192002" cy="846640"/>
          </a:xfrm>
        </p:grpSpPr>
        <p:sp>
          <p:nvSpPr>
            <p:cNvPr id="2" name="Rectangle 6"/>
            <p:cNvSpPr/>
            <p:nvPr/>
          </p:nvSpPr>
          <p:spPr>
            <a:xfrm>
              <a:off x="-1" y="4590"/>
              <a:ext cx="12192003" cy="731525"/>
            </a:xfrm>
            <a:prstGeom prst="rect">
              <a:avLst/>
            </a:prstGeom>
            <a:solidFill>
              <a:srgbClr val="006EB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Gill Sans MT"/>
                  <a:ea typeface="Gill Sans MT"/>
                  <a:cs typeface="Gill Sans MT"/>
                  <a:sym typeface="Gill Sans MT"/>
                </a:defRPr>
              </a:pPr>
              <a:endParaRPr dirty="0"/>
            </a:p>
          </p:txBody>
        </p:sp>
        <p:sp>
          <p:nvSpPr>
            <p:cNvPr id="3" name="Rectangle 8"/>
            <p:cNvSpPr/>
            <p:nvPr/>
          </p:nvSpPr>
          <p:spPr>
            <a:xfrm>
              <a:off x="-1" y="-1"/>
              <a:ext cx="12192003" cy="6600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Gill Sans MT"/>
                  <a:ea typeface="Gill Sans MT"/>
                  <a:cs typeface="Gill Sans MT"/>
                  <a:sym typeface="Gill Sans MT"/>
                </a:defRPr>
              </a:pPr>
              <a:endParaRPr dirty="0"/>
            </a:p>
          </p:txBody>
        </p:sp>
        <p:sp>
          <p:nvSpPr>
            <p:cNvPr id="4" name="TextBox 11"/>
            <p:cNvSpPr txBox="1"/>
            <p:nvPr/>
          </p:nvSpPr>
          <p:spPr>
            <a:xfrm>
              <a:off x="220359" y="196402"/>
              <a:ext cx="2892757" cy="650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lvl1pPr>
            </a:lstStyle>
            <a:p>
              <a:r>
                <a:rPr dirty="0"/>
                <a:t>www.sclowcountry.score.org</a:t>
              </a:r>
            </a:p>
          </p:txBody>
        </p:sp>
        <p:pic>
          <p:nvPicPr>
            <p:cNvPr id="5" name="Picture 13" descr="Picture 13"/>
            <p:cNvPicPr>
              <a:picLocks noChangeAspect="1"/>
            </p:cNvPicPr>
            <p:nvPr/>
          </p:nvPicPr>
          <p:blipFill>
            <a:blip r:embed="rId12"/>
            <a:srcRect b="17439"/>
            <a:stretch>
              <a:fillRect/>
            </a:stretch>
          </p:blipFill>
          <p:spPr>
            <a:xfrm>
              <a:off x="9470866" y="220909"/>
              <a:ext cx="1611241" cy="4572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" name="Picture 10" descr="Picture 10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1363190" y="77559"/>
              <a:ext cx="640082" cy="6400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" name="Straight Connector 9"/>
          <p:cNvSpPr/>
          <p:nvPr/>
        </p:nvSpPr>
        <p:spPr>
          <a:xfrm>
            <a:off x="266700" y="857311"/>
            <a:ext cx="11658600" cy="1"/>
          </a:xfrm>
          <a:prstGeom prst="line">
            <a:avLst/>
          </a:prstGeom>
          <a:ln w="6350">
            <a:solidFill>
              <a:srgbClr val="808080"/>
            </a:solidFill>
          </a:ln>
        </p:spPr>
        <p:txBody>
          <a:bodyPr lIns="45718" tIns="45718" rIns="45718" bIns="45718"/>
          <a:lstStyle/>
          <a:p>
            <a:endParaRPr dirty="0"/>
          </a:p>
        </p:txBody>
      </p:sp>
      <p:sp>
        <p:nvSpPr>
          <p:cNvPr id="9" name="Rectangle 1"/>
          <p:cNvSpPr/>
          <p:nvPr/>
        </p:nvSpPr>
        <p:spPr>
          <a:xfrm>
            <a:off x="186265" y="719667"/>
            <a:ext cx="11794070" cy="22860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endParaRPr dirty="0"/>
          </a:p>
        </p:txBody>
      </p:sp>
      <p:sp>
        <p:nvSpPr>
          <p:cNvPr id="10" name="Body Level One…"/>
          <p:cNvSpPr txBox="1">
            <a:spLocks noGrp="1"/>
          </p:cNvSpPr>
          <p:nvPr>
            <p:ph type="body" idx="1"/>
          </p:nvPr>
        </p:nvSpPr>
        <p:spPr>
          <a:xfrm>
            <a:off x="508000" y="321733"/>
            <a:ext cx="11074400" cy="5469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826683" y="1371600"/>
            <a:ext cx="9753601" cy="465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019712" y="6370003"/>
            <a:ext cx="245402" cy="2438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</p:sldLayoutIdLst>
  <p:transition spd="med"/>
  <p:txStyles>
    <p:titleStyle>
      <a:lvl1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-5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-5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-5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-5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-5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-5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-5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-5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-5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400672" marR="0" indent="-199504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Arial"/>
        <a:buChar char="◦"/>
        <a:tabLst/>
        <a:defRPr sz="2400" b="0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603502" marR="0" indent="-219454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Arial"/>
        <a:buChar char="◦"/>
        <a:tabLst/>
        <a:defRPr sz="2400" b="0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810768" marR="0" indent="-243840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Arial"/>
        <a:buChar char="◦"/>
        <a:tabLst/>
        <a:defRPr sz="2400" b="0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1024127" marR="0" indent="-274319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Arial"/>
        <a:buChar char="◦"/>
        <a:tabLst/>
        <a:defRPr sz="2400" b="0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1263285" marR="0" indent="-391884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Arial"/>
        <a:buChar char="◦"/>
        <a:tabLst/>
        <a:defRPr sz="2400" b="0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1463285" marR="0" indent="-391884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Arial"/>
        <a:buChar char="◦"/>
        <a:tabLst/>
        <a:defRPr sz="2400" b="0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1663284" marR="0" indent="-391884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Arial"/>
        <a:buChar char="◦"/>
        <a:tabLst/>
        <a:defRPr sz="2400" b="0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1863284" marR="0" indent="-391884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Arial"/>
        <a:buChar char="◦"/>
        <a:tabLst/>
        <a:defRPr sz="2400" b="0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Rectangle 3"/>
          <p:cNvSpPr txBox="1"/>
          <p:nvPr/>
        </p:nvSpPr>
        <p:spPr>
          <a:xfrm>
            <a:off x="286315" y="216656"/>
            <a:ext cx="11619369" cy="1957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endParaRPr dirty="0"/>
          </a:p>
          <a:p>
            <a:pPr algn="ctr"/>
            <a:r>
              <a:rPr dirty="0"/>
              <a:t> </a:t>
            </a:r>
            <a:r>
              <a:rPr sz="5400" b="1" dirty="0">
                <a:latin typeface="Gill Sans MT"/>
                <a:ea typeface="Gill Sans MT"/>
                <a:cs typeface="Gill Sans MT"/>
                <a:sym typeface="Gill Sans MT"/>
              </a:rPr>
              <a:t>SCORE SC Lowcountry Overview</a:t>
            </a:r>
          </a:p>
          <a:p>
            <a:pPr algn="ctr">
              <a:spcBef>
                <a:spcPts val="1200"/>
              </a:spcBef>
              <a:defRPr sz="3600" i="1">
                <a:solidFill>
                  <a:srgbClr val="006EB7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rPr dirty="0"/>
              <a:t>For The Life of  Your Business</a:t>
            </a:r>
          </a:p>
        </p:txBody>
      </p:sp>
      <p:sp>
        <p:nvSpPr>
          <p:cNvPr id="176" name="Slide Number Placeholder 1"/>
          <p:cNvSpPr txBox="1">
            <a:spLocks noGrp="1"/>
          </p:cNvSpPr>
          <p:nvPr>
            <p:ph type="sldNum" sz="quarter" idx="4294967295"/>
          </p:nvPr>
        </p:nvSpPr>
        <p:spPr>
          <a:xfrm>
            <a:off x="6084814" y="6396239"/>
            <a:ext cx="174770" cy="2438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 dirty="0"/>
          </a:p>
        </p:txBody>
      </p:sp>
      <p:graphicFrame>
        <p:nvGraphicFramePr>
          <p:cNvPr id="177" name="Table 17"/>
          <p:cNvGraphicFramePr/>
          <p:nvPr>
            <p:extLst>
              <p:ext uri="{D42A27DB-BD31-4B8C-83A1-F6EECF244321}">
                <p14:modId xmlns:p14="http://schemas.microsoft.com/office/powerpoint/2010/main" val="2740916242"/>
              </p:ext>
            </p:extLst>
          </p:nvPr>
        </p:nvGraphicFramePr>
        <p:xfrm>
          <a:off x="601071" y="4277726"/>
          <a:ext cx="8378688" cy="192024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8378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7274">
                <a:tc>
                  <a:txBody>
                    <a:bodyPr/>
                    <a:lstStyle/>
                    <a:p>
                      <a:pPr algn="l">
                        <a:defRPr sz="2200" b="1">
                          <a:solidFill>
                            <a:srgbClr val="006EB7"/>
                          </a:solidFill>
                          <a:sym typeface="Calibri"/>
                        </a:defRPr>
                      </a:pPr>
                      <a:endParaRPr dirty="0"/>
                    </a:p>
                  </a:txBody>
                  <a:tcPr marL="45720" marR="4572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1561">
                <a:tc>
                  <a:txBody>
                    <a:bodyPr/>
                    <a:lstStyle/>
                    <a:p>
                      <a:pPr algn="l">
                        <a:defRPr sz="2200" b="1">
                          <a:solidFill>
                            <a:srgbClr val="006EB7"/>
                          </a:solidFill>
                          <a:sym typeface="Calibri"/>
                        </a:defRPr>
                      </a:pPr>
                      <a:r>
                        <a:rPr dirty="0"/>
                        <a:t>Mike Waters</a:t>
                      </a:r>
                      <a:r>
                        <a:rPr sz="2000" b="0" dirty="0">
                          <a:solidFill>
                            <a:srgbClr val="000000"/>
                          </a:solidFill>
                        </a:rPr>
                        <a:t>,   SCORE SC Lowcountry Chapter Vice Chair</a:t>
                      </a:r>
                    </a:p>
                    <a:p>
                      <a:pPr algn="l">
                        <a:defRPr sz="2200" b="1">
                          <a:solidFill>
                            <a:srgbClr val="006EB7"/>
                          </a:solidFill>
                          <a:sym typeface="Calibri"/>
                        </a:defRPr>
                      </a:pPr>
                      <a:r>
                        <a:rPr dirty="0"/>
                        <a:t>Peter Veneto</a:t>
                      </a:r>
                      <a:r>
                        <a:rPr sz="2000" b="0" dirty="0">
                          <a:solidFill>
                            <a:srgbClr val="000000"/>
                          </a:solidFill>
                        </a:rPr>
                        <a:t>,   SCORE SC Lowcountry Chapter Vice Chair</a:t>
                      </a:r>
                    </a:p>
                    <a:p>
                      <a:pPr algn="l">
                        <a:defRPr sz="2200" b="1">
                          <a:solidFill>
                            <a:srgbClr val="006EB7"/>
                          </a:solidFill>
                          <a:sym typeface="Calibri"/>
                        </a:defRPr>
                      </a:pPr>
                      <a:r>
                        <a:rPr dirty="0"/>
                        <a:t>Rod Casavant</a:t>
                      </a:r>
                      <a:r>
                        <a:rPr sz="2000" b="0" dirty="0">
                          <a:solidFill>
                            <a:srgbClr val="000000"/>
                          </a:solidFill>
                        </a:rPr>
                        <a:t>, SCORE SC Lowcountry Chapter Chair</a:t>
                      </a:r>
                    </a:p>
                  </a:txBody>
                  <a:tcPr marL="45720" marR="4572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2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2000" dirty="0">
                          <a:sym typeface="Calibri"/>
                        </a:rPr>
                        <a:t>September 7</a:t>
                      </a:r>
                      <a:r>
                        <a:rPr sz="2000" dirty="0">
                          <a:sym typeface="Calibri"/>
                        </a:rPr>
                        <a:t> 2021</a:t>
                      </a:r>
                    </a:p>
                  </a:txBody>
                  <a:tcPr marL="45720" marR="4572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83" name="Group 12"/>
          <p:cNvGrpSpPr/>
          <p:nvPr/>
        </p:nvGrpSpPr>
        <p:grpSpPr>
          <a:xfrm>
            <a:off x="1217950" y="2373805"/>
            <a:ext cx="9908500" cy="1835265"/>
            <a:chOff x="0" y="0"/>
            <a:chExt cx="9908498" cy="1835263"/>
          </a:xfrm>
        </p:grpSpPr>
        <p:pic>
          <p:nvPicPr>
            <p:cNvPr id="178" name="Picture 13" descr="Picture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58435" y="11299"/>
              <a:ext cx="3557480" cy="18142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9" name="Picture 14" descr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2509844" cy="18070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0" name="Picture 15" descr="Pictur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64506" y="3546"/>
              <a:ext cx="1854513" cy="18317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1" name="Picture 16" descr="Picture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67610" y="3546"/>
              <a:ext cx="1840889" cy="18317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2" name="Rectangle 17"/>
            <p:cNvSpPr/>
            <p:nvPr/>
          </p:nvSpPr>
          <p:spPr>
            <a:xfrm>
              <a:off x="-1" y="-1"/>
              <a:ext cx="9908500" cy="1823503"/>
            </a:xfrm>
            <a:prstGeom prst="rect">
              <a:avLst/>
            </a:prstGeom>
            <a:noFill/>
            <a:ln w="38100" cap="flat">
              <a:solidFill>
                <a:srgbClr val="006EB7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</p:grp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Rectangle 1"/>
          <p:cNvSpPr/>
          <p:nvPr/>
        </p:nvSpPr>
        <p:spPr>
          <a:xfrm>
            <a:off x="0" y="1758480"/>
            <a:ext cx="12192003" cy="2100273"/>
          </a:xfrm>
          <a:prstGeom prst="rect">
            <a:avLst/>
          </a:prstGeom>
          <a:solidFill>
            <a:srgbClr val="006EB7">
              <a:alpha val="74902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endParaRPr dirty="0"/>
          </a:p>
        </p:txBody>
      </p:sp>
      <p:sp>
        <p:nvSpPr>
          <p:cNvPr id="303" name="object 2"/>
          <p:cNvSpPr/>
          <p:nvPr/>
        </p:nvSpPr>
        <p:spPr>
          <a:xfrm>
            <a:off x="1524000" y="609600"/>
            <a:ext cx="9144000" cy="533400"/>
          </a:xfrm>
          <a:prstGeom prst="rect">
            <a:avLst/>
          </a:prstGeom>
          <a:ln w="9144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pPr>
              <a:defRPr>
                <a:latin typeface="Gill Sans MT"/>
                <a:ea typeface="Gill Sans MT"/>
                <a:cs typeface="Gill Sans MT"/>
                <a:sym typeface="Gill Sans MT"/>
              </a:defRPr>
            </a:pPr>
            <a:endParaRPr dirty="0"/>
          </a:p>
        </p:txBody>
      </p:sp>
      <p:sp>
        <p:nvSpPr>
          <p:cNvPr id="304" name="object 3"/>
          <p:cNvSpPr/>
          <p:nvPr/>
        </p:nvSpPr>
        <p:spPr>
          <a:xfrm>
            <a:off x="1524761" y="762"/>
            <a:ext cx="914403" cy="1"/>
          </a:xfrm>
          <a:prstGeom prst="line">
            <a:avLst/>
          </a:prstGeom>
          <a:ln w="3175">
            <a:solidFill>
              <a:srgbClr val="FBFFFF"/>
            </a:solidFill>
          </a:ln>
        </p:spPr>
        <p:txBody>
          <a:bodyPr lIns="45718" tIns="45718" rIns="45718" bIns="45718"/>
          <a:lstStyle/>
          <a:p>
            <a:endParaRPr dirty="0"/>
          </a:p>
        </p:txBody>
      </p:sp>
      <p:sp>
        <p:nvSpPr>
          <p:cNvPr id="305" name="object 4"/>
          <p:cNvSpPr txBox="1">
            <a:spLocks noGrp="1"/>
          </p:cNvSpPr>
          <p:nvPr>
            <p:ph type="title"/>
          </p:nvPr>
        </p:nvSpPr>
        <p:spPr>
          <a:xfrm>
            <a:off x="900835" y="2586527"/>
            <a:ext cx="10294037" cy="62838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indent="7039" defTabSz="506943">
              <a:defRPr sz="2640" spc="-88">
                <a:solidFill>
                  <a:srgbClr val="FFFFFF"/>
                </a:solidFill>
              </a:defRPr>
            </a:pPr>
            <a:r>
              <a:rPr dirty="0"/>
              <a:t>Thank </a:t>
            </a:r>
            <a:r>
              <a:rPr lang="en-US" dirty="0"/>
              <a:t>y</a:t>
            </a:r>
            <a:r>
              <a:rPr dirty="0"/>
              <a:t>ou for </a:t>
            </a:r>
            <a:r>
              <a:rPr lang="en-US" dirty="0"/>
              <a:t>y</a:t>
            </a:r>
            <a:r>
              <a:rPr dirty="0"/>
              <a:t>our </a:t>
            </a:r>
            <a:r>
              <a:rPr lang="en-US" dirty="0"/>
              <a:t>t</a:t>
            </a:r>
            <a:r>
              <a:rPr dirty="0"/>
              <a:t>ime </a:t>
            </a:r>
            <a:r>
              <a:rPr lang="en-US" dirty="0"/>
              <a:t>t</a:t>
            </a:r>
            <a:r>
              <a:rPr dirty="0"/>
              <a:t>oday</a:t>
            </a:r>
            <a:r>
              <a:rPr lang="en-US" dirty="0"/>
              <a:t>.  We are happy </a:t>
            </a:r>
            <a:r>
              <a:rPr dirty="0"/>
              <a:t>questions</a:t>
            </a:r>
            <a:r>
              <a:rPr lang="en-US" dirty="0"/>
              <a:t> at </a:t>
            </a:r>
            <a:r>
              <a:rPr lang="en-US" sz="27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score-grants-0650@scorevolunteer.org </a:t>
            </a:r>
            <a:r>
              <a:rPr lang="en-US" sz="2700" dirty="0">
                <a:latin typeface="Century Gothic" panose="020B0502020202020204" pitchFamily="34" charset="0"/>
              </a:rPr>
              <a:t>.</a:t>
            </a:r>
            <a:endParaRPr sz="2700" dirty="0">
              <a:latin typeface="Century Gothic" panose="020B0502020202020204" pitchFamily="34" charset="0"/>
            </a:endParaRPr>
          </a:p>
        </p:txBody>
      </p:sp>
      <p:sp>
        <p:nvSpPr>
          <p:cNvPr id="306" name="Slide Number Placeholder 47"/>
          <p:cNvSpPr txBox="1">
            <a:spLocks noGrp="1"/>
          </p:cNvSpPr>
          <p:nvPr>
            <p:ph type="sldNum" sz="quarter" idx="4294967295"/>
          </p:nvPr>
        </p:nvSpPr>
        <p:spPr>
          <a:xfrm>
            <a:off x="6019710" y="6370001"/>
            <a:ext cx="245402" cy="2438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10</a:t>
            </a:fld>
            <a:endParaRPr dirty="0"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lide Number Placeholder 1"/>
          <p:cNvSpPr txBox="1">
            <a:spLocks noGrp="1"/>
          </p:cNvSpPr>
          <p:nvPr>
            <p:ph type="sldNum" sz="quarter" idx="4294967295"/>
          </p:nvPr>
        </p:nvSpPr>
        <p:spPr>
          <a:xfrm>
            <a:off x="6024393" y="6370003"/>
            <a:ext cx="236038" cy="2438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Rectangle 12"/>
          <p:cNvSpPr/>
          <p:nvPr/>
        </p:nvSpPr>
        <p:spPr>
          <a:xfrm>
            <a:off x="2286000" y="2377438"/>
            <a:ext cx="8321041" cy="365762"/>
          </a:xfrm>
          <a:prstGeom prst="rect">
            <a:avLst/>
          </a:prstGeom>
          <a:solidFill>
            <a:srgbClr val="DCE1E6"/>
          </a:solidFill>
          <a:ln w="6350">
            <a:solidFill>
              <a:srgbClr val="FFFFFF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 sz="2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186" name="Title 1"/>
          <p:cNvSpPr txBox="1">
            <a:spLocks noGrp="1"/>
          </p:cNvSpPr>
          <p:nvPr>
            <p:ph type="title"/>
          </p:nvPr>
        </p:nvSpPr>
        <p:spPr>
          <a:xfrm>
            <a:off x="274318" y="182878"/>
            <a:ext cx="11928873" cy="678600"/>
          </a:xfrm>
          <a:prstGeom prst="rect">
            <a:avLst/>
          </a:prstGeom>
        </p:spPr>
        <p:txBody>
          <a:bodyPr/>
          <a:lstStyle>
            <a:lvl1pPr>
              <a:defRPr sz="3800" spc="-100"/>
            </a:lvl1pPr>
          </a:lstStyle>
          <a:p>
            <a:r>
              <a:rPr dirty="0"/>
              <a:t>How We Serve: Our Clients</a:t>
            </a:r>
          </a:p>
        </p:txBody>
      </p:sp>
      <p:sp>
        <p:nvSpPr>
          <p:cNvPr id="187" name="Slide Number Placeholder 35"/>
          <p:cNvSpPr txBox="1">
            <a:spLocks noGrp="1"/>
          </p:cNvSpPr>
          <p:nvPr>
            <p:ph type="sldNum" sz="quarter" idx="4294967295"/>
          </p:nvPr>
        </p:nvSpPr>
        <p:spPr>
          <a:xfrm>
            <a:off x="5791448" y="5615161"/>
            <a:ext cx="174522" cy="2438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t>2</a:t>
            </a:fld>
            <a:endParaRPr dirty="0"/>
          </a:p>
        </p:txBody>
      </p:sp>
      <p:grpSp>
        <p:nvGrpSpPr>
          <p:cNvPr id="190" name="그룹 304"/>
          <p:cNvGrpSpPr/>
          <p:nvPr/>
        </p:nvGrpSpPr>
        <p:grpSpPr>
          <a:xfrm>
            <a:off x="6644520" y="1645964"/>
            <a:ext cx="1810423" cy="1810424"/>
            <a:chOff x="0" y="-1"/>
            <a:chExt cx="1810422" cy="1810422"/>
          </a:xfrm>
        </p:grpSpPr>
        <p:sp>
          <p:nvSpPr>
            <p:cNvPr id="188" name="Rounded Rectangle 42"/>
            <p:cNvSpPr/>
            <p:nvPr/>
          </p:nvSpPr>
          <p:spPr>
            <a:xfrm rot="18900000">
              <a:off x="265129" y="265129"/>
              <a:ext cx="1280163" cy="1280162"/>
            </a:xfrm>
            <a:prstGeom prst="roundRect">
              <a:avLst>
                <a:gd name="adj" fmla="val 15614"/>
              </a:avLst>
            </a:prstGeom>
            <a:noFill/>
            <a:ln w="5080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189" name="Rounded Rectangle 46"/>
            <p:cNvSpPr/>
            <p:nvPr/>
          </p:nvSpPr>
          <p:spPr>
            <a:xfrm rot="18900000">
              <a:off x="353586" y="353589"/>
              <a:ext cx="1103239" cy="1103238"/>
            </a:xfrm>
            <a:prstGeom prst="roundRect">
              <a:avLst>
                <a:gd name="adj" fmla="val 15614"/>
              </a:avLst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</p:grpSp>
      <p:grpSp>
        <p:nvGrpSpPr>
          <p:cNvPr id="193" name="Group 4"/>
          <p:cNvGrpSpPr/>
          <p:nvPr/>
        </p:nvGrpSpPr>
        <p:grpSpPr>
          <a:xfrm>
            <a:off x="1888008" y="1649939"/>
            <a:ext cx="1810422" cy="1810422"/>
            <a:chOff x="0" y="0"/>
            <a:chExt cx="1810421" cy="1810421"/>
          </a:xfrm>
        </p:grpSpPr>
        <p:sp>
          <p:nvSpPr>
            <p:cNvPr id="191" name="Rounded Rectangle 36"/>
            <p:cNvSpPr/>
            <p:nvPr/>
          </p:nvSpPr>
          <p:spPr>
            <a:xfrm rot="18900000">
              <a:off x="265129" y="265129"/>
              <a:ext cx="1280162" cy="1280162"/>
            </a:xfrm>
            <a:prstGeom prst="roundRect">
              <a:avLst>
                <a:gd name="adj" fmla="val 15614"/>
              </a:avLst>
            </a:prstGeom>
            <a:noFill/>
            <a:ln w="508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192" name="Rounded Rectangle 44"/>
            <p:cNvSpPr/>
            <p:nvPr/>
          </p:nvSpPr>
          <p:spPr>
            <a:xfrm rot="18900000">
              <a:off x="353589" y="353589"/>
              <a:ext cx="1103238" cy="1103238"/>
            </a:xfrm>
            <a:prstGeom prst="roundRect">
              <a:avLst>
                <a:gd name="adj" fmla="val 15614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</p:grpSp>
      <p:sp>
        <p:nvSpPr>
          <p:cNvPr id="194" name="TextBox 87"/>
          <p:cNvSpPr txBox="1"/>
          <p:nvPr/>
        </p:nvSpPr>
        <p:spPr>
          <a:xfrm>
            <a:off x="45720" y="1061260"/>
            <a:ext cx="12015407" cy="434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  <a:defRPr sz="22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The SCORE SC Lowcountry Chapter assists </a:t>
            </a:r>
            <a:r>
              <a:rPr b="1" dirty="0"/>
              <a:t>small business and non-profit </a:t>
            </a:r>
            <a:r>
              <a:rPr dirty="0"/>
              <a:t>clients in:</a:t>
            </a:r>
          </a:p>
        </p:txBody>
      </p:sp>
      <p:grpSp>
        <p:nvGrpSpPr>
          <p:cNvPr id="197" name="Group 10"/>
          <p:cNvGrpSpPr/>
          <p:nvPr/>
        </p:nvGrpSpPr>
        <p:grpSpPr>
          <a:xfrm>
            <a:off x="9022777" y="1645964"/>
            <a:ext cx="1810423" cy="1810424"/>
            <a:chOff x="0" y="-1"/>
            <a:chExt cx="1810422" cy="1810422"/>
          </a:xfrm>
        </p:grpSpPr>
        <p:sp>
          <p:nvSpPr>
            <p:cNvPr id="195" name="Rounded Rectangle 47"/>
            <p:cNvSpPr/>
            <p:nvPr/>
          </p:nvSpPr>
          <p:spPr>
            <a:xfrm rot="18900000">
              <a:off x="353593" y="353593"/>
              <a:ext cx="1103238" cy="1103237"/>
            </a:xfrm>
            <a:prstGeom prst="roundRect">
              <a:avLst>
                <a:gd name="adj" fmla="val 15614"/>
              </a:avLst>
            </a:prstGeom>
            <a:solidFill>
              <a:srgbClr val="3282B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196" name="Rounded Rectangle 43"/>
            <p:cNvSpPr/>
            <p:nvPr/>
          </p:nvSpPr>
          <p:spPr>
            <a:xfrm rot="18900000">
              <a:off x="265129" y="265129"/>
              <a:ext cx="1280163" cy="1280162"/>
            </a:xfrm>
            <a:prstGeom prst="roundRect">
              <a:avLst>
                <a:gd name="adj" fmla="val 15614"/>
              </a:avLst>
            </a:prstGeom>
            <a:noFill/>
            <a:ln w="50800" cap="flat">
              <a:solidFill>
                <a:srgbClr val="3282B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</p:grpSp>
      <p:sp>
        <p:nvSpPr>
          <p:cNvPr id="198" name="TextBox 100"/>
          <p:cNvSpPr txBox="1"/>
          <p:nvPr/>
        </p:nvSpPr>
        <p:spPr>
          <a:xfrm>
            <a:off x="45719" y="3726082"/>
            <a:ext cx="11837431" cy="45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  <a:defRPr sz="22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We support </a:t>
            </a:r>
            <a:r>
              <a:rPr b="1" dirty="0"/>
              <a:t>all business stages </a:t>
            </a:r>
            <a:r>
              <a:rPr dirty="0"/>
              <a:t>(startup to exit) and have </a:t>
            </a:r>
            <a:r>
              <a:rPr b="1" dirty="0"/>
              <a:t>outreach programs </a:t>
            </a:r>
            <a:r>
              <a:rPr sz="2400" dirty="0"/>
              <a:t>for: </a:t>
            </a:r>
          </a:p>
        </p:txBody>
      </p:sp>
      <p:sp>
        <p:nvSpPr>
          <p:cNvPr id="199" name="Rectangle 18"/>
          <p:cNvSpPr/>
          <p:nvPr/>
        </p:nvSpPr>
        <p:spPr>
          <a:xfrm>
            <a:off x="7945821" y="4604151"/>
            <a:ext cx="1371602" cy="756545"/>
          </a:xfrm>
          <a:prstGeom prst="rect">
            <a:avLst/>
          </a:prstGeom>
          <a:solidFill>
            <a:srgbClr val="DCE1E6"/>
          </a:solidFill>
          <a:ln w="6350">
            <a:solidFill>
              <a:srgbClr val="FFFFFF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 sz="2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200" name="Rectangle 12"/>
          <p:cNvSpPr/>
          <p:nvPr/>
        </p:nvSpPr>
        <p:spPr>
          <a:xfrm>
            <a:off x="3458343" y="5029200"/>
            <a:ext cx="5577843" cy="365762"/>
          </a:xfrm>
          <a:prstGeom prst="rect">
            <a:avLst/>
          </a:prstGeom>
          <a:solidFill>
            <a:srgbClr val="DCE1E6"/>
          </a:solidFill>
          <a:ln w="6350">
            <a:solidFill>
              <a:srgbClr val="FFFFFF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 sz="2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grpSp>
        <p:nvGrpSpPr>
          <p:cNvPr id="205" name="Group 28"/>
          <p:cNvGrpSpPr/>
          <p:nvPr/>
        </p:nvGrpSpPr>
        <p:grpSpPr>
          <a:xfrm>
            <a:off x="2776968" y="4206240"/>
            <a:ext cx="1920243" cy="1828803"/>
            <a:chOff x="0" y="0"/>
            <a:chExt cx="1920242" cy="1828801"/>
          </a:xfrm>
        </p:grpSpPr>
        <p:sp>
          <p:nvSpPr>
            <p:cNvPr id="201" name="Oval 11"/>
            <p:cNvSpPr/>
            <p:nvPr/>
          </p:nvSpPr>
          <p:spPr>
            <a:xfrm>
              <a:off x="-1" y="0"/>
              <a:ext cx="1920244" cy="1828802"/>
            </a:xfrm>
            <a:prstGeom prst="ellipse">
              <a:avLst/>
            </a:prstGeom>
            <a:solidFill>
              <a:srgbClr val="DCE1E6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8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grpSp>
          <p:nvGrpSpPr>
            <p:cNvPr id="204" name="Oval 2"/>
            <p:cNvGrpSpPr/>
            <p:nvPr/>
          </p:nvGrpSpPr>
          <p:grpSpPr>
            <a:xfrm>
              <a:off x="191315" y="208658"/>
              <a:ext cx="1482059" cy="1411485"/>
              <a:chOff x="0" y="0"/>
              <a:chExt cx="1482057" cy="1411483"/>
            </a:xfrm>
          </p:grpSpPr>
          <p:sp>
            <p:nvSpPr>
              <p:cNvPr id="202" name="Oval"/>
              <p:cNvSpPr/>
              <p:nvPr/>
            </p:nvSpPr>
            <p:spPr>
              <a:xfrm>
                <a:off x="-1" y="-1"/>
                <a:ext cx="1482059" cy="1411485"/>
              </a:xfrm>
              <a:prstGeom prst="ellipse">
                <a:avLst/>
              </a:prstGeom>
              <a:solidFill>
                <a:srgbClr val="0680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b="1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endParaRPr dirty="0"/>
              </a:p>
            </p:txBody>
          </p:sp>
          <p:sp>
            <p:nvSpPr>
              <p:cNvPr id="203" name="Minorities"/>
              <p:cNvSpPr txBox="1"/>
              <p:nvPr/>
            </p:nvSpPr>
            <p:spPr>
              <a:xfrm>
                <a:off x="181593" y="566039"/>
                <a:ext cx="1118866" cy="279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 algn="ctr">
                  <a:defRPr b="1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r>
                  <a:rPr dirty="0"/>
                  <a:t>Minorities </a:t>
                </a:r>
              </a:p>
            </p:txBody>
          </p:sp>
        </p:grpSp>
      </p:grpSp>
      <p:grpSp>
        <p:nvGrpSpPr>
          <p:cNvPr id="210" name="Group 29"/>
          <p:cNvGrpSpPr/>
          <p:nvPr/>
        </p:nvGrpSpPr>
        <p:grpSpPr>
          <a:xfrm>
            <a:off x="5256210" y="4206240"/>
            <a:ext cx="1920243" cy="1828803"/>
            <a:chOff x="0" y="0"/>
            <a:chExt cx="1920242" cy="1828801"/>
          </a:xfrm>
        </p:grpSpPr>
        <p:sp>
          <p:nvSpPr>
            <p:cNvPr id="206" name="Oval 30"/>
            <p:cNvSpPr/>
            <p:nvPr/>
          </p:nvSpPr>
          <p:spPr>
            <a:xfrm>
              <a:off x="-1" y="0"/>
              <a:ext cx="1920244" cy="1828802"/>
            </a:xfrm>
            <a:prstGeom prst="ellipse">
              <a:avLst/>
            </a:prstGeom>
            <a:solidFill>
              <a:srgbClr val="DCE1E6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800">
                  <a:solidFill>
                    <a:srgbClr val="595959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 dirty="0"/>
            </a:p>
          </p:txBody>
        </p:sp>
        <p:grpSp>
          <p:nvGrpSpPr>
            <p:cNvPr id="209" name="Oval 31"/>
            <p:cNvGrpSpPr/>
            <p:nvPr/>
          </p:nvGrpSpPr>
          <p:grpSpPr>
            <a:xfrm>
              <a:off x="219092" y="208658"/>
              <a:ext cx="1482059" cy="1411485"/>
              <a:chOff x="0" y="0"/>
              <a:chExt cx="1482057" cy="1411483"/>
            </a:xfrm>
          </p:grpSpPr>
          <p:sp>
            <p:nvSpPr>
              <p:cNvPr id="207" name="Oval"/>
              <p:cNvSpPr/>
              <p:nvPr/>
            </p:nvSpPr>
            <p:spPr>
              <a:xfrm>
                <a:off x="-1" y="-1"/>
                <a:ext cx="1482059" cy="1411485"/>
              </a:xfrm>
              <a:prstGeom prst="ellipse">
                <a:avLst/>
              </a:prstGeom>
              <a:solidFill>
                <a:srgbClr val="07A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b="1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endParaRPr dirty="0"/>
              </a:p>
            </p:txBody>
          </p:sp>
          <p:sp>
            <p:nvSpPr>
              <p:cNvPr id="208" name="Women"/>
              <p:cNvSpPr txBox="1"/>
              <p:nvPr/>
            </p:nvSpPr>
            <p:spPr>
              <a:xfrm>
                <a:off x="309455" y="566039"/>
                <a:ext cx="863142" cy="279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 algn="ctr">
                  <a:defRPr b="1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r>
                  <a:rPr dirty="0"/>
                  <a:t>Women</a:t>
                </a:r>
              </a:p>
            </p:txBody>
          </p:sp>
        </p:grpSp>
      </p:grpSp>
      <p:grpSp>
        <p:nvGrpSpPr>
          <p:cNvPr id="215" name="Group 32"/>
          <p:cNvGrpSpPr/>
          <p:nvPr/>
        </p:nvGrpSpPr>
        <p:grpSpPr>
          <a:xfrm>
            <a:off x="7735454" y="4206240"/>
            <a:ext cx="1920243" cy="1828803"/>
            <a:chOff x="0" y="0"/>
            <a:chExt cx="1920242" cy="1828801"/>
          </a:xfrm>
        </p:grpSpPr>
        <p:sp>
          <p:nvSpPr>
            <p:cNvPr id="211" name="Oval 33"/>
            <p:cNvSpPr/>
            <p:nvPr/>
          </p:nvSpPr>
          <p:spPr>
            <a:xfrm>
              <a:off x="-1" y="0"/>
              <a:ext cx="1920244" cy="1828802"/>
            </a:xfrm>
            <a:prstGeom prst="ellipse">
              <a:avLst/>
            </a:prstGeom>
            <a:solidFill>
              <a:srgbClr val="DCE1E6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800">
                  <a:solidFill>
                    <a:srgbClr val="595959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 dirty="0"/>
            </a:p>
          </p:txBody>
        </p:sp>
        <p:grpSp>
          <p:nvGrpSpPr>
            <p:cNvPr id="214" name="Oval 34"/>
            <p:cNvGrpSpPr/>
            <p:nvPr/>
          </p:nvGrpSpPr>
          <p:grpSpPr>
            <a:xfrm>
              <a:off x="219092" y="208658"/>
              <a:ext cx="1482059" cy="1411485"/>
              <a:chOff x="0" y="0"/>
              <a:chExt cx="1482057" cy="1411483"/>
            </a:xfrm>
          </p:grpSpPr>
          <p:sp>
            <p:nvSpPr>
              <p:cNvPr id="212" name="Oval"/>
              <p:cNvSpPr/>
              <p:nvPr/>
            </p:nvSpPr>
            <p:spPr>
              <a:xfrm>
                <a:off x="-1" y="-1"/>
                <a:ext cx="1482059" cy="1411485"/>
              </a:xfrm>
              <a:prstGeom prst="ellipse">
                <a:avLst/>
              </a:prstGeom>
              <a:solidFill>
                <a:srgbClr val="90C22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b="1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endParaRPr dirty="0"/>
              </a:p>
            </p:txBody>
          </p:sp>
          <p:sp>
            <p:nvSpPr>
              <p:cNvPr id="213" name="Veterans"/>
              <p:cNvSpPr txBox="1"/>
              <p:nvPr/>
            </p:nvSpPr>
            <p:spPr>
              <a:xfrm>
                <a:off x="243153" y="566039"/>
                <a:ext cx="995748" cy="279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 algn="ctr">
                  <a:defRPr b="1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r>
                  <a:rPr dirty="0"/>
                  <a:t>Veterans</a:t>
                </a:r>
              </a:p>
            </p:txBody>
          </p:sp>
        </p:grpSp>
      </p:grpSp>
      <p:sp>
        <p:nvSpPr>
          <p:cNvPr id="216" name="TextBox 72"/>
          <p:cNvSpPr txBox="1"/>
          <p:nvPr/>
        </p:nvSpPr>
        <p:spPr>
          <a:xfrm>
            <a:off x="2235534" y="2243590"/>
            <a:ext cx="1076690" cy="650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/>
              <a:t>Beaufort County</a:t>
            </a:r>
          </a:p>
        </p:txBody>
      </p:sp>
      <p:grpSp>
        <p:nvGrpSpPr>
          <p:cNvPr id="219" name="그룹 307"/>
          <p:cNvGrpSpPr/>
          <p:nvPr/>
        </p:nvGrpSpPr>
        <p:grpSpPr>
          <a:xfrm>
            <a:off x="4146855" y="1645964"/>
            <a:ext cx="1810423" cy="1810424"/>
            <a:chOff x="0" y="-1"/>
            <a:chExt cx="1810422" cy="1810422"/>
          </a:xfrm>
        </p:grpSpPr>
        <p:sp>
          <p:nvSpPr>
            <p:cNvPr id="217" name="Rounded Rectangle 43"/>
            <p:cNvSpPr/>
            <p:nvPr/>
          </p:nvSpPr>
          <p:spPr>
            <a:xfrm rot="18900000">
              <a:off x="265129" y="265129"/>
              <a:ext cx="1280163" cy="1280162"/>
            </a:xfrm>
            <a:prstGeom prst="roundRect">
              <a:avLst>
                <a:gd name="adj" fmla="val 15614"/>
              </a:avLst>
            </a:prstGeom>
            <a:noFill/>
            <a:ln w="50800" cap="flat">
              <a:solidFill>
                <a:srgbClr val="FBA2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218" name="Rounded Rectangle 47"/>
            <p:cNvSpPr/>
            <p:nvPr/>
          </p:nvSpPr>
          <p:spPr>
            <a:xfrm rot="18900000">
              <a:off x="353591" y="353589"/>
              <a:ext cx="1103239" cy="1103238"/>
            </a:xfrm>
            <a:prstGeom prst="roundRect">
              <a:avLst>
                <a:gd name="adj" fmla="val 15614"/>
              </a:avLst>
            </a:prstGeom>
            <a:solidFill>
              <a:srgbClr val="FBA2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</p:grpSp>
      <p:sp>
        <p:nvSpPr>
          <p:cNvPr id="220" name="TextBox 135"/>
          <p:cNvSpPr txBox="1"/>
          <p:nvPr/>
        </p:nvSpPr>
        <p:spPr>
          <a:xfrm>
            <a:off x="4513722" y="2243590"/>
            <a:ext cx="1076690" cy="650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/>
              <a:t>Colleton County</a:t>
            </a:r>
          </a:p>
        </p:txBody>
      </p:sp>
      <p:sp>
        <p:nvSpPr>
          <p:cNvPr id="221" name="TextBox 136"/>
          <p:cNvSpPr txBox="1"/>
          <p:nvPr/>
        </p:nvSpPr>
        <p:spPr>
          <a:xfrm>
            <a:off x="6999923" y="2247470"/>
            <a:ext cx="1076690" cy="650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/>
              <a:t>Jasper County</a:t>
            </a:r>
          </a:p>
        </p:txBody>
      </p:sp>
      <p:sp>
        <p:nvSpPr>
          <p:cNvPr id="222" name="TextBox 137"/>
          <p:cNvSpPr txBox="1"/>
          <p:nvPr/>
        </p:nvSpPr>
        <p:spPr>
          <a:xfrm>
            <a:off x="9363140" y="2247470"/>
            <a:ext cx="1160514" cy="650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/>
              <a:t>Hampton County</a:t>
            </a:r>
          </a:p>
        </p:txBody>
      </p:sp>
      <p:sp>
        <p:nvSpPr>
          <p:cNvPr id="223" name="Slide Number Placeholder 47"/>
          <p:cNvSpPr txBox="1"/>
          <p:nvPr/>
        </p:nvSpPr>
        <p:spPr>
          <a:xfrm>
            <a:off x="5532120" y="6370002"/>
            <a:ext cx="1220586" cy="243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r>
              <a:rPr dirty="0"/>
              <a:t>3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itle 1"/>
          <p:cNvSpPr txBox="1">
            <a:spLocks noGrp="1"/>
          </p:cNvSpPr>
          <p:nvPr>
            <p:ph type="title"/>
          </p:nvPr>
        </p:nvSpPr>
        <p:spPr>
          <a:xfrm>
            <a:off x="274320" y="182878"/>
            <a:ext cx="11746425" cy="678600"/>
          </a:xfrm>
          <a:prstGeom prst="rect">
            <a:avLst/>
          </a:prstGeom>
        </p:spPr>
        <p:txBody>
          <a:bodyPr/>
          <a:lstStyle>
            <a:lvl1pPr defTabSz="868680">
              <a:defRPr sz="3800" spc="-100"/>
            </a:lvl1pPr>
          </a:lstStyle>
          <a:p>
            <a:r>
              <a:rPr dirty="0"/>
              <a:t>How We Serve: Mentoring, Education &amp; Tools</a:t>
            </a:r>
          </a:p>
        </p:txBody>
      </p:sp>
      <p:sp>
        <p:nvSpPr>
          <p:cNvPr id="226" name="Slide Number Placeholder 3"/>
          <p:cNvSpPr txBox="1">
            <a:spLocks noGrp="1"/>
          </p:cNvSpPr>
          <p:nvPr>
            <p:ph type="sldNum" sz="quarter" idx="4294967295"/>
          </p:nvPr>
        </p:nvSpPr>
        <p:spPr>
          <a:xfrm>
            <a:off x="6055027" y="6370001"/>
            <a:ext cx="174770" cy="2438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 dirty="0"/>
          </a:p>
        </p:txBody>
      </p:sp>
      <p:grpSp>
        <p:nvGrpSpPr>
          <p:cNvPr id="231" name="Group 4"/>
          <p:cNvGrpSpPr/>
          <p:nvPr/>
        </p:nvGrpSpPr>
        <p:grpSpPr>
          <a:xfrm>
            <a:off x="365759" y="1691637"/>
            <a:ext cx="4480563" cy="530730"/>
            <a:chOff x="0" y="0"/>
            <a:chExt cx="4480562" cy="530728"/>
          </a:xfrm>
        </p:grpSpPr>
        <p:grpSp>
          <p:nvGrpSpPr>
            <p:cNvPr id="229" name="그룹 201"/>
            <p:cNvGrpSpPr/>
            <p:nvPr/>
          </p:nvGrpSpPr>
          <p:grpSpPr>
            <a:xfrm>
              <a:off x="0" y="54863"/>
              <a:ext cx="4480563" cy="475865"/>
              <a:chOff x="0" y="0"/>
              <a:chExt cx="4480562" cy="475864"/>
            </a:xfrm>
          </p:grpSpPr>
          <p:sp>
            <p:nvSpPr>
              <p:cNvPr id="227" name="Rectangle 9"/>
              <p:cNvSpPr/>
              <p:nvPr/>
            </p:nvSpPr>
            <p:spPr>
              <a:xfrm flipH="1">
                <a:off x="4576" y="12757"/>
                <a:ext cx="106349" cy="4631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350"/>
                    </a:moveTo>
                    <a:lnTo>
                      <a:pt x="21600" y="0"/>
                    </a:lnTo>
                    <a:lnTo>
                      <a:pt x="21039" y="16376"/>
                    </a:lnTo>
                    <a:lnTo>
                      <a:pt x="1101" y="21600"/>
                    </a:lnTo>
                    <a:cubicBezTo>
                      <a:pt x="734" y="14517"/>
                      <a:pt x="367" y="7433"/>
                      <a:pt x="0" y="35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44D75"/>
                  </a:gs>
                  <a:gs pos="100000">
                    <a:srgbClr val="044D75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endParaRPr dirty="0"/>
              </a:p>
            </p:txBody>
          </p:sp>
          <p:sp>
            <p:nvSpPr>
              <p:cNvPr id="228" name="Rectangle 6"/>
              <p:cNvSpPr/>
              <p:nvPr/>
            </p:nvSpPr>
            <p:spPr>
              <a:xfrm>
                <a:off x="0" y="-1"/>
                <a:ext cx="4480564" cy="3600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0004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680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endParaRPr dirty="0"/>
              </a:p>
            </p:txBody>
          </p:sp>
        </p:grpSp>
        <p:sp>
          <p:nvSpPr>
            <p:cNvPr id="230" name="TextBox 14"/>
            <p:cNvSpPr txBox="1"/>
            <p:nvPr/>
          </p:nvSpPr>
          <p:spPr>
            <a:xfrm>
              <a:off x="199842" y="-1"/>
              <a:ext cx="3508560" cy="396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 dirty="0"/>
                <a:t>One-to-one </a:t>
              </a:r>
              <a:r>
                <a:rPr sz="2000" dirty="0"/>
                <a:t>Mentoring</a:t>
              </a:r>
            </a:p>
          </p:txBody>
        </p:sp>
      </p:grpSp>
      <p:sp>
        <p:nvSpPr>
          <p:cNvPr id="232" name="TextBox 15"/>
          <p:cNvSpPr txBox="1"/>
          <p:nvPr/>
        </p:nvSpPr>
        <p:spPr>
          <a:xfrm>
            <a:off x="594358" y="2286000"/>
            <a:ext cx="3943474" cy="726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71450" indent="-171450">
              <a:spcBef>
                <a:spcPts val="600"/>
              </a:spcBef>
              <a:buSzPct val="100000"/>
              <a:buFont typeface="Arial"/>
              <a:buChar char="•"/>
              <a:defRPr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Timely response to requests</a:t>
            </a:r>
          </a:p>
          <a:p>
            <a:pPr marL="171450" indent="-171450">
              <a:spcBef>
                <a:spcPts val="600"/>
              </a:spcBef>
              <a:buSzPct val="100000"/>
              <a:buFont typeface="Arial"/>
              <a:buChar char="•"/>
              <a:defRPr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Tailored to the Client situation</a:t>
            </a:r>
          </a:p>
        </p:txBody>
      </p:sp>
      <p:grpSp>
        <p:nvGrpSpPr>
          <p:cNvPr id="237" name="Group 2"/>
          <p:cNvGrpSpPr/>
          <p:nvPr/>
        </p:nvGrpSpPr>
        <p:grpSpPr>
          <a:xfrm>
            <a:off x="7223759" y="1737359"/>
            <a:ext cx="4480563" cy="488238"/>
            <a:chOff x="0" y="0"/>
            <a:chExt cx="4480562" cy="488237"/>
          </a:xfrm>
        </p:grpSpPr>
        <p:grpSp>
          <p:nvGrpSpPr>
            <p:cNvPr id="235" name="그룹 206"/>
            <p:cNvGrpSpPr/>
            <p:nvPr/>
          </p:nvGrpSpPr>
          <p:grpSpPr>
            <a:xfrm>
              <a:off x="-1" y="12373"/>
              <a:ext cx="4480564" cy="475864"/>
              <a:chOff x="0" y="0"/>
              <a:chExt cx="4480562" cy="475863"/>
            </a:xfrm>
          </p:grpSpPr>
          <p:sp>
            <p:nvSpPr>
              <p:cNvPr id="233" name="Rectangle 9"/>
              <p:cNvSpPr/>
              <p:nvPr/>
            </p:nvSpPr>
            <p:spPr>
              <a:xfrm>
                <a:off x="4369637" y="12757"/>
                <a:ext cx="106349" cy="4631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350"/>
                    </a:moveTo>
                    <a:lnTo>
                      <a:pt x="21600" y="0"/>
                    </a:lnTo>
                    <a:lnTo>
                      <a:pt x="21039" y="16376"/>
                    </a:lnTo>
                    <a:lnTo>
                      <a:pt x="1101" y="21600"/>
                    </a:lnTo>
                    <a:cubicBezTo>
                      <a:pt x="734" y="14517"/>
                      <a:pt x="367" y="7433"/>
                      <a:pt x="0" y="350"/>
                    </a:cubicBezTo>
                    <a:close/>
                  </a:path>
                </a:pathLst>
              </a:custGeom>
              <a:solidFill>
                <a:srgbClr val="07A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262626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endParaRPr dirty="0"/>
              </a:p>
            </p:txBody>
          </p:sp>
          <p:sp>
            <p:nvSpPr>
              <p:cNvPr id="234" name="Rectangle 6"/>
              <p:cNvSpPr/>
              <p:nvPr/>
            </p:nvSpPr>
            <p:spPr>
              <a:xfrm flipH="1">
                <a:off x="-1" y="-1"/>
                <a:ext cx="4480564" cy="3600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0004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7A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262626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endParaRPr dirty="0"/>
              </a:p>
            </p:txBody>
          </p:sp>
        </p:grpSp>
        <p:sp>
          <p:nvSpPr>
            <p:cNvPr id="236" name="TextBox 19"/>
            <p:cNvSpPr txBox="1"/>
            <p:nvPr/>
          </p:nvSpPr>
          <p:spPr>
            <a:xfrm>
              <a:off x="411480" y="-1"/>
              <a:ext cx="4023362" cy="3708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dirty="0"/>
                <a:t>Workshops, Webinars, Roundtables</a:t>
              </a:r>
            </a:p>
          </p:txBody>
        </p:sp>
      </p:grpSp>
      <p:sp>
        <p:nvSpPr>
          <p:cNvPr id="238" name="TextBox 20"/>
          <p:cNvSpPr txBox="1"/>
          <p:nvPr/>
        </p:nvSpPr>
        <p:spPr>
          <a:xfrm>
            <a:off x="7635240" y="2240279"/>
            <a:ext cx="4343013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71450" indent="-171450">
              <a:spcBef>
                <a:spcPts val="600"/>
              </a:spcBef>
              <a:buSzPct val="100000"/>
              <a:buFont typeface="Arial"/>
              <a:buChar char="•"/>
              <a:defRPr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For business startups or taking a business to the next level</a:t>
            </a:r>
          </a:p>
          <a:p>
            <a:pPr marL="171450" indent="-171450">
              <a:spcBef>
                <a:spcPts val="600"/>
              </a:spcBef>
              <a:buSzPct val="100000"/>
              <a:buFont typeface="Arial"/>
              <a:buChar char="•"/>
              <a:defRPr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Comprehensive suite of topics</a:t>
            </a:r>
          </a:p>
        </p:txBody>
      </p:sp>
      <p:grpSp>
        <p:nvGrpSpPr>
          <p:cNvPr id="243" name="Group 5"/>
          <p:cNvGrpSpPr/>
          <p:nvPr/>
        </p:nvGrpSpPr>
        <p:grpSpPr>
          <a:xfrm>
            <a:off x="365759" y="3749039"/>
            <a:ext cx="4480563" cy="475865"/>
            <a:chOff x="0" y="-1"/>
            <a:chExt cx="4480562" cy="475864"/>
          </a:xfrm>
        </p:grpSpPr>
        <p:grpSp>
          <p:nvGrpSpPr>
            <p:cNvPr id="241" name="그룹 211"/>
            <p:cNvGrpSpPr/>
            <p:nvPr/>
          </p:nvGrpSpPr>
          <p:grpSpPr>
            <a:xfrm>
              <a:off x="0" y="-1"/>
              <a:ext cx="4480563" cy="475865"/>
              <a:chOff x="0" y="0"/>
              <a:chExt cx="4480562" cy="475863"/>
            </a:xfrm>
          </p:grpSpPr>
          <p:sp>
            <p:nvSpPr>
              <p:cNvPr id="239" name="Rectangle 9"/>
              <p:cNvSpPr/>
              <p:nvPr/>
            </p:nvSpPr>
            <p:spPr>
              <a:xfrm flipH="1">
                <a:off x="4576" y="12757"/>
                <a:ext cx="106349" cy="4631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350"/>
                    </a:moveTo>
                    <a:lnTo>
                      <a:pt x="21600" y="0"/>
                    </a:lnTo>
                    <a:lnTo>
                      <a:pt x="21039" y="16376"/>
                    </a:lnTo>
                    <a:lnTo>
                      <a:pt x="1101" y="21600"/>
                    </a:lnTo>
                    <a:cubicBezTo>
                      <a:pt x="734" y="14517"/>
                      <a:pt x="367" y="7433"/>
                      <a:pt x="0" y="35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endParaRPr dirty="0"/>
              </a:p>
            </p:txBody>
          </p:sp>
          <p:sp>
            <p:nvSpPr>
              <p:cNvPr id="240" name="Rectangle 6"/>
              <p:cNvSpPr/>
              <p:nvPr/>
            </p:nvSpPr>
            <p:spPr>
              <a:xfrm>
                <a:off x="0" y="0"/>
                <a:ext cx="4480564" cy="3600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0004" y="247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endParaRPr dirty="0"/>
              </a:p>
            </p:txBody>
          </p:sp>
        </p:grpSp>
        <p:sp>
          <p:nvSpPr>
            <p:cNvPr id="242" name="TextBox 24"/>
            <p:cNvSpPr txBox="1"/>
            <p:nvPr/>
          </p:nvSpPr>
          <p:spPr>
            <a:xfrm>
              <a:off x="158823" y="-2"/>
              <a:ext cx="3550163" cy="3708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dirty="0"/>
                <a:t>Articles, Tools and Templates</a:t>
              </a:r>
            </a:p>
          </p:txBody>
        </p:sp>
      </p:grpSp>
      <p:sp>
        <p:nvSpPr>
          <p:cNvPr id="244" name="TextBox 25"/>
          <p:cNvSpPr txBox="1"/>
          <p:nvPr/>
        </p:nvSpPr>
        <p:spPr>
          <a:xfrm>
            <a:off x="594359" y="4297680"/>
            <a:ext cx="4673153" cy="1352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71450" indent="-171450">
              <a:lnSpc>
                <a:spcPct val="108000"/>
              </a:lnSpc>
              <a:spcBef>
                <a:spcPts val="600"/>
              </a:spcBef>
              <a:buSzPct val="100000"/>
              <a:buFont typeface="Arial"/>
              <a:buChar char="•"/>
              <a:defRPr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Comprehensive—build a business plan, financials, competitors, market analysis </a:t>
            </a:r>
          </a:p>
          <a:p>
            <a:pPr marL="171450" indent="-171450">
              <a:lnSpc>
                <a:spcPct val="108000"/>
              </a:lnSpc>
              <a:spcBef>
                <a:spcPts val="600"/>
              </a:spcBef>
              <a:buSzPct val="100000"/>
              <a:buFont typeface="Arial"/>
              <a:buChar char="•"/>
              <a:defRPr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Hundreds of online resources</a:t>
            </a:r>
            <a:br>
              <a:rPr dirty="0"/>
            </a:br>
            <a:r>
              <a:rPr dirty="0"/>
              <a:t>(in English &amp; Spanish)</a:t>
            </a:r>
          </a:p>
        </p:txBody>
      </p:sp>
      <p:sp>
        <p:nvSpPr>
          <p:cNvPr id="245" name="TextBox 62"/>
          <p:cNvSpPr txBox="1"/>
          <p:nvPr/>
        </p:nvSpPr>
        <p:spPr>
          <a:xfrm>
            <a:off x="330923" y="1051561"/>
            <a:ext cx="11654987" cy="45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lnSpc>
                <a:spcPct val="102000"/>
              </a:lnSpc>
              <a:spcBef>
                <a:spcPts val="1200"/>
              </a:spcBef>
              <a:defRPr sz="2400"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/>
              <a:t>Free and confidential</a:t>
            </a:r>
          </a:p>
        </p:txBody>
      </p:sp>
      <p:sp>
        <p:nvSpPr>
          <p:cNvPr id="246" name="Text Placeholder 8"/>
          <p:cNvSpPr txBox="1"/>
          <p:nvPr/>
        </p:nvSpPr>
        <p:spPr>
          <a:xfrm>
            <a:off x="7452359" y="4297680"/>
            <a:ext cx="4420345" cy="1236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511175" indent="-285750">
              <a:lnSpc>
                <a:spcPct val="102000"/>
              </a:lnSpc>
              <a:spcBef>
                <a:spcPts val="300"/>
              </a:spcBef>
              <a:buSzPct val="100000"/>
              <a:buBlip>
                <a:blip r:embed="rId2"/>
              </a:buBlip>
              <a:defRPr sz="1600" i="1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Leveraging Social Media</a:t>
            </a:r>
            <a:endParaRPr sz="2400" dirty="0"/>
          </a:p>
          <a:p>
            <a:pPr marL="511175" indent="-285750">
              <a:lnSpc>
                <a:spcPct val="102000"/>
              </a:lnSpc>
              <a:spcBef>
                <a:spcPts val="300"/>
              </a:spcBef>
              <a:buSzPct val="100000"/>
              <a:buBlip>
                <a:blip r:embed="rId2"/>
              </a:buBlip>
              <a:defRPr sz="1600" i="1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Focus on the Customer</a:t>
            </a:r>
            <a:endParaRPr sz="2400" dirty="0"/>
          </a:p>
          <a:p>
            <a:pPr marL="511175" indent="-285750">
              <a:lnSpc>
                <a:spcPct val="102000"/>
              </a:lnSpc>
              <a:spcBef>
                <a:spcPts val="300"/>
              </a:spcBef>
              <a:buSzPct val="100000"/>
              <a:buBlip>
                <a:blip r:embed="rId2"/>
              </a:buBlip>
              <a:defRPr sz="1600" i="1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Veteran Entrepreneurship</a:t>
            </a:r>
            <a:endParaRPr sz="2400" dirty="0"/>
          </a:p>
          <a:p>
            <a:pPr marL="511175" indent="-285750">
              <a:lnSpc>
                <a:spcPct val="102000"/>
              </a:lnSpc>
              <a:spcBef>
                <a:spcPts val="300"/>
              </a:spcBef>
              <a:buSzPct val="100000"/>
              <a:buBlip>
                <a:blip r:embed="rId2"/>
              </a:buBlip>
              <a:defRPr sz="1600" i="1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Simple Steps for Starting Your Business </a:t>
            </a:r>
          </a:p>
        </p:txBody>
      </p:sp>
      <p:grpSp>
        <p:nvGrpSpPr>
          <p:cNvPr id="249" name="Text Placeholder 8"/>
          <p:cNvGrpSpPr/>
          <p:nvPr/>
        </p:nvGrpSpPr>
        <p:grpSpPr>
          <a:xfrm>
            <a:off x="8046719" y="3746497"/>
            <a:ext cx="2834642" cy="370839"/>
            <a:chOff x="0" y="0"/>
            <a:chExt cx="2834641" cy="370837"/>
          </a:xfrm>
        </p:grpSpPr>
        <p:sp>
          <p:nvSpPr>
            <p:cNvPr id="247" name="Rectangle"/>
            <p:cNvSpPr/>
            <p:nvPr/>
          </p:nvSpPr>
          <p:spPr>
            <a:xfrm>
              <a:off x="0" y="2539"/>
              <a:ext cx="2834642" cy="365764"/>
            </a:xfrm>
            <a:prstGeom prst="rect">
              <a:avLst/>
            </a:prstGeom>
            <a:solidFill>
              <a:srgbClr val="07A39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lnSpc>
                  <a:spcPct val="102000"/>
                </a:lnSpc>
                <a:spcBef>
                  <a:spcPts val="600"/>
                </a:spcBef>
                <a:defRPr i="1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 dirty="0"/>
            </a:p>
          </p:txBody>
        </p:sp>
        <p:sp>
          <p:nvSpPr>
            <p:cNvPr id="248" name="Sample Workshops"/>
            <p:cNvSpPr txBox="1"/>
            <p:nvPr/>
          </p:nvSpPr>
          <p:spPr>
            <a:xfrm>
              <a:off x="45719" y="-1"/>
              <a:ext cx="2743203" cy="3708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lnSpc>
                  <a:spcPct val="102000"/>
                </a:lnSpc>
                <a:spcBef>
                  <a:spcPts val="600"/>
                </a:spcBef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dirty="0"/>
                <a:t>Sample Workshops </a:t>
              </a:r>
            </a:p>
          </p:txBody>
        </p:sp>
      </p:grpSp>
      <p:grpSp>
        <p:nvGrpSpPr>
          <p:cNvPr id="252" name="Group 28"/>
          <p:cNvGrpSpPr/>
          <p:nvPr/>
        </p:nvGrpSpPr>
        <p:grpSpPr>
          <a:xfrm>
            <a:off x="4981352" y="2280742"/>
            <a:ext cx="2473137" cy="2473137"/>
            <a:chOff x="0" y="0"/>
            <a:chExt cx="2473136" cy="2473136"/>
          </a:xfrm>
        </p:grpSpPr>
        <p:graphicFrame>
          <p:nvGraphicFramePr>
            <p:cNvPr id="250" name="Chart 1"/>
            <p:cNvGraphicFramePr/>
            <p:nvPr/>
          </p:nvGraphicFramePr>
          <p:xfrm>
            <a:off x="0" y="0"/>
            <a:ext cx="2473137" cy="247313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251" name="Picture 26" descr="Picture 2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799" y="818114"/>
              <a:ext cx="1033824" cy="9652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" grpId="0" animBg="1" advAuto="0"/>
      <p:bldP spid="238" grpId="0" animBg="1" advAuto="0"/>
      <p:bldP spid="243" grpId="0" animBg="1" advAuto="0"/>
      <p:bldP spid="244" grpId="0" animBg="1" advAuto="0"/>
      <p:bldP spid="246" grpId="0" animBg="1" advAuto="0"/>
      <p:bldP spid="249" grpId="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traight Connector 88"/>
          <p:cNvSpPr/>
          <p:nvPr/>
        </p:nvSpPr>
        <p:spPr>
          <a:xfrm>
            <a:off x="439505" y="2651760"/>
            <a:ext cx="11602198" cy="1"/>
          </a:xfrm>
          <a:prstGeom prst="line">
            <a:avLst/>
          </a:prstGeom>
          <a:ln w="12700">
            <a:solidFill>
              <a:srgbClr val="808080"/>
            </a:solidFill>
          </a:ln>
        </p:spPr>
        <p:txBody>
          <a:bodyPr lIns="45718" tIns="45718" rIns="45718" bIns="45718"/>
          <a:lstStyle/>
          <a:p>
            <a:endParaRPr dirty="0"/>
          </a:p>
        </p:txBody>
      </p:sp>
      <p:sp>
        <p:nvSpPr>
          <p:cNvPr id="255" name="Title 1"/>
          <p:cNvSpPr txBox="1">
            <a:spLocks noGrp="1"/>
          </p:cNvSpPr>
          <p:nvPr>
            <p:ph type="title"/>
          </p:nvPr>
        </p:nvSpPr>
        <p:spPr>
          <a:xfrm>
            <a:off x="274318" y="182878"/>
            <a:ext cx="11928873" cy="678600"/>
          </a:xfrm>
          <a:prstGeom prst="rect">
            <a:avLst/>
          </a:prstGeom>
        </p:spPr>
        <p:txBody>
          <a:bodyPr/>
          <a:lstStyle/>
          <a:p>
            <a:pPr defTabSz="868680">
              <a:defRPr sz="3600" spc="-100"/>
            </a:pPr>
            <a:r>
              <a:rPr dirty="0"/>
              <a:t>How We Serve: </a:t>
            </a:r>
            <a:r>
              <a:rPr sz="3800" dirty="0">
                <a:solidFill>
                  <a:srgbClr val="006EB7"/>
                </a:solidFill>
              </a:rPr>
              <a:t>Business </a:t>
            </a:r>
            <a:r>
              <a:rPr dirty="0">
                <a:solidFill>
                  <a:srgbClr val="006EB7"/>
                </a:solidFill>
              </a:rPr>
              <a:t>Mentoring</a:t>
            </a:r>
          </a:p>
        </p:txBody>
      </p:sp>
      <p:sp>
        <p:nvSpPr>
          <p:cNvPr id="256" name="TextBox 79"/>
          <p:cNvSpPr txBox="1"/>
          <p:nvPr/>
        </p:nvSpPr>
        <p:spPr>
          <a:xfrm>
            <a:off x="409357" y="1005839"/>
            <a:ext cx="7806054" cy="14836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lnSpc>
                <a:spcPct val="102000"/>
              </a:lnSpc>
              <a:spcBef>
                <a:spcPts val="600"/>
              </a:spcBef>
              <a:defRPr sz="2200" b="1">
                <a:solidFill>
                  <a:srgbClr val="006EB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Our clients’ success is our success. </a:t>
            </a:r>
            <a:br>
              <a:rPr dirty="0"/>
            </a:br>
            <a:r>
              <a:rPr b="0" dirty="0">
                <a:solidFill>
                  <a:srgbClr val="000000"/>
                </a:solidFill>
              </a:rPr>
              <a:t>Our Chapter’s Business Mentors are trained and certified, have deep experience and are backed by a national team of SCORE volunteers available to assist.</a:t>
            </a:r>
          </a:p>
        </p:txBody>
      </p:sp>
      <p:sp>
        <p:nvSpPr>
          <p:cNvPr id="257" name="TextBox 83"/>
          <p:cNvSpPr txBox="1"/>
          <p:nvPr/>
        </p:nvSpPr>
        <p:spPr>
          <a:xfrm>
            <a:off x="640079" y="5483858"/>
            <a:ext cx="9839743" cy="279401"/>
          </a:xfrm>
          <a:prstGeom prst="rect">
            <a:avLst/>
          </a:prstGeom>
          <a:solidFill>
            <a:srgbClr val="7F7F7F">
              <a:alpha val="4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marR="45718" indent="109854" algn="ctr">
              <a:tabLst>
                <a:tab pos="342900" algn="l"/>
              </a:tabLst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/>
              <a:t>Mentors schedule socially distant meetings through Zoom, phone or in-person.</a:t>
            </a:r>
          </a:p>
        </p:txBody>
      </p:sp>
      <p:sp>
        <p:nvSpPr>
          <p:cNvPr id="258" name="TextBox 85"/>
          <p:cNvSpPr txBox="1"/>
          <p:nvPr/>
        </p:nvSpPr>
        <p:spPr>
          <a:xfrm>
            <a:off x="409356" y="2834639"/>
            <a:ext cx="11371164" cy="21755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ct val="102000"/>
              </a:lnSpc>
              <a:spcBef>
                <a:spcPts val="600"/>
              </a:spcBef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We provide entrepreneurs and non-profits with </a:t>
            </a:r>
            <a:r>
              <a:rPr b="1" dirty="0">
                <a:solidFill>
                  <a:srgbClr val="006EB7"/>
                </a:solidFill>
              </a:rPr>
              <a:t>free and local</a:t>
            </a:r>
            <a:r>
              <a:rPr dirty="0"/>
              <a:t>:</a:t>
            </a:r>
          </a:p>
          <a:p>
            <a:pPr marL="223838" indent="-223838">
              <a:lnSpc>
                <a:spcPct val="102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/>
              <a:buChar char="•"/>
              <a:defRPr sz="2200" b="1">
                <a:solidFill>
                  <a:srgbClr val="006EB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Personal, confidential, individual </a:t>
            </a:r>
            <a:r>
              <a:rPr b="0" dirty="0">
                <a:solidFill>
                  <a:srgbClr val="4F4743"/>
                </a:solidFill>
              </a:rPr>
              <a:t>attention</a:t>
            </a:r>
          </a:p>
          <a:p>
            <a:pPr marL="223838" indent="-223838">
              <a:lnSpc>
                <a:spcPct val="102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/>
              <a:buChar char="•"/>
              <a:defRPr sz="2200">
                <a:solidFill>
                  <a:srgbClr val="4F474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Access to </a:t>
            </a:r>
            <a:r>
              <a:rPr b="1" dirty="0">
                <a:solidFill>
                  <a:srgbClr val="006EB7"/>
                </a:solidFill>
              </a:rPr>
              <a:t>expertise that is right for their situation</a:t>
            </a:r>
          </a:p>
          <a:p>
            <a:pPr marL="223838" indent="-223838">
              <a:lnSpc>
                <a:spcPct val="102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/>
              <a:buChar char="•"/>
              <a:defRPr sz="2200">
                <a:solidFill>
                  <a:srgbClr val="4F474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From </a:t>
            </a:r>
            <a:r>
              <a:rPr b="1" dirty="0">
                <a:solidFill>
                  <a:srgbClr val="006EB7"/>
                </a:solidFill>
              </a:rPr>
              <a:t>business experts with a variety of backgrounds</a:t>
            </a:r>
            <a:r>
              <a:rPr dirty="0">
                <a:solidFill>
                  <a:srgbClr val="000000"/>
                </a:solidFill>
              </a:rPr>
              <a:t>, including corporate executives and current/former business owners </a:t>
            </a:r>
            <a:r>
              <a:rPr b="1" dirty="0">
                <a:solidFill>
                  <a:srgbClr val="006EB7"/>
                </a:solidFill>
              </a:rPr>
              <a:t>who understand the local market</a:t>
            </a:r>
          </a:p>
        </p:txBody>
      </p:sp>
      <p:grpSp>
        <p:nvGrpSpPr>
          <p:cNvPr id="261" name="Group 86"/>
          <p:cNvGrpSpPr/>
          <p:nvPr/>
        </p:nvGrpSpPr>
        <p:grpSpPr>
          <a:xfrm>
            <a:off x="8778240" y="1105791"/>
            <a:ext cx="2834643" cy="3205869"/>
            <a:chOff x="0" y="0"/>
            <a:chExt cx="2834641" cy="3205868"/>
          </a:xfrm>
        </p:grpSpPr>
        <p:pic>
          <p:nvPicPr>
            <p:cNvPr id="259" name="Content Placeholder 5" descr="Content Placeholder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2834642" cy="31638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60" name="TextBox 81"/>
            <p:cNvSpPr txBox="1"/>
            <p:nvPr/>
          </p:nvSpPr>
          <p:spPr>
            <a:xfrm>
              <a:off x="45720" y="156600"/>
              <a:ext cx="2743203" cy="30492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marR="45718" indent="60325" algn="ctr">
                <a:lnSpc>
                  <a:spcPct val="102000"/>
                </a:lnSpc>
                <a:spcBef>
                  <a:spcPts val="600"/>
                </a:spcBef>
                <a:defRPr sz="1600" b="1"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  <a:r>
                <a:rPr dirty="0"/>
                <a:t>FAST FACTS</a:t>
              </a:r>
            </a:p>
            <a:p>
              <a:pPr marL="344488" marR="45718" indent="-177800">
                <a:lnSpc>
                  <a:spcPct val="102000"/>
                </a:lnSpc>
                <a:spcBef>
                  <a:spcPts val="600"/>
                </a:spcBef>
                <a:buSzPct val="130000"/>
                <a:buFont typeface="Arial"/>
                <a:buChar char="•"/>
                <a:defRPr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  <a:r>
                <a:rPr dirty="0"/>
                <a:t>Entrepreneurs who work with a mentor are </a:t>
              </a:r>
              <a:r>
                <a:rPr b="1" i="1" dirty="0"/>
                <a:t>5X more likely to start a business.</a:t>
              </a:r>
            </a:p>
            <a:p>
              <a:pPr marL="344488" marR="45718" indent="-177800">
                <a:lnSpc>
                  <a:spcPct val="102000"/>
                </a:lnSpc>
                <a:spcBef>
                  <a:spcPts val="600"/>
                </a:spcBef>
                <a:buSzPct val="130000"/>
                <a:buFont typeface="Arial"/>
                <a:buChar char="•"/>
                <a:defRPr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  <a:r>
                <a:rPr dirty="0"/>
                <a:t>Small business owners who have </a:t>
              </a:r>
              <a:r>
                <a:rPr b="1" i="1" dirty="0"/>
                <a:t>3+ hours of mentoring report higher revenue.</a:t>
              </a:r>
            </a:p>
          </p:txBody>
        </p:sp>
      </p:grpSp>
      <p:sp>
        <p:nvSpPr>
          <p:cNvPr id="262" name="Slide Number Placeholder 47"/>
          <p:cNvSpPr txBox="1">
            <a:spLocks noGrp="1"/>
          </p:cNvSpPr>
          <p:nvPr>
            <p:ph type="sldNum" sz="quarter" idx="4294967295"/>
          </p:nvPr>
        </p:nvSpPr>
        <p:spPr>
          <a:xfrm>
            <a:off x="6055027" y="6370001"/>
            <a:ext cx="174770" cy="2438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 dirty="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itle 1"/>
          <p:cNvSpPr txBox="1">
            <a:spLocks noGrp="1"/>
          </p:cNvSpPr>
          <p:nvPr>
            <p:ph type="title"/>
          </p:nvPr>
        </p:nvSpPr>
        <p:spPr>
          <a:xfrm>
            <a:off x="274320" y="91438"/>
            <a:ext cx="11746425" cy="678600"/>
          </a:xfrm>
          <a:prstGeom prst="rect">
            <a:avLst/>
          </a:prstGeom>
        </p:spPr>
        <p:txBody>
          <a:bodyPr/>
          <a:lstStyle>
            <a:lvl1pPr defTabSz="868680">
              <a:defRPr sz="3800" spc="-100"/>
            </a:lvl1pPr>
          </a:lstStyle>
          <a:p>
            <a:r>
              <a:rPr dirty="0"/>
              <a:t>2020 By the Numbers</a:t>
            </a:r>
          </a:p>
        </p:txBody>
      </p:sp>
      <p:sp>
        <p:nvSpPr>
          <p:cNvPr id="265" name="Slide Number Placeholder 3"/>
          <p:cNvSpPr txBox="1">
            <a:spLocks noGrp="1"/>
          </p:cNvSpPr>
          <p:nvPr>
            <p:ph type="sldNum" sz="quarter" idx="4294967295"/>
          </p:nvPr>
        </p:nvSpPr>
        <p:spPr>
          <a:xfrm>
            <a:off x="6055027" y="6370003"/>
            <a:ext cx="174770" cy="2438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 dirty="0"/>
          </a:p>
        </p:txBody>
      </p:sp>
      <p:sp>
        <p:nvSpPr>
          <p:cNvPr id="266" name="TextBox 17"/>
          <p:cNvSpPr txBox="1"/>
          <p:nvPr/>
        </p:nvSpPr>
        <p:spPr>
          <a:xfrm>
            <a:off x="1236403" y="1005839"/>
            <a:ext cx="1543604" cy="45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 b="1"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r>
              <a:rPr dirty="0"/>
              <a:t>Client Mix</a:t>
            </a:r>
          </a:p>
        </p:txBody>
      </p:sp>
      <p:sp>
        <p:nvSpPr>
          <p:cNvPr id="267" name="Straight Connector 19"/>
          <p:cNvSpPr/>
          <p:nvPr/>
        </p:nvSpPr>
        <p:spPr>
          <a:xfrm flipH="1">
            <a:off x="3783724" y="1141887"/>
            <a:ext cx="1" cy="4572003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 dirty="0"/>
          </a:p>
        </p:txBody>
      </p:sp>
      <p:sp>
        <p:nvSpPr>
          <p:cNvPr id="268" name="TextBox 20"/>
          <p:cNvSpPr txBox="1"/>
          <p:nvPr/>
        </p:nvSpPr>
        <p:spPr>
          <a:xfrm>
            <a:off x="4526279" y="1005839"/>
            <a:ext cx="2847636" cy="45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 b="1"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r>
              <a:rPr dirty="0"/>
              <a:t>Community Impact</a:t>
            </a:r>
          </a:p>
        </p:txBody>
      </p:sp>
      <p:sp>
        <p:nvSpPr>
          <p:cNvPr id="269" name="Straight Connector 117"/>
          <p:cNvSpPr/>
          <p:nvPr/>
        </p:nvSpPr>
        <p:spPr>
          <a:xfrm flipH="1">
            <a:off x="8000999" y="1143000"/>
            <a:ext cx="1" cy="4572000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 dirty="0"/>
          </a:p>
        </p:txBody>
      </p:sp>
      <p:sp>
        <p:nvSpPr>
          <p:cNvPr id="270" name="TextBox 141"/>
          <p:cNvSpPr txBox="1"/>
          <p:nvPr/>
        </p:nvSpPr>
        <p:spPr>
          <a:xfrm>
            <a:off x="8275318" y="1005839"/>
            <a:ext cx="3949858" cy="45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 b="1"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r>
              <a:rPr dirty="0"/>
              <a:t>Value to Small Businesses</a:t>
            </a:r>
          </a:p>
        </p:txBody>
      </p:sp>
      <p:graphicFrame>
        <p:nvGraphicFramePr>
          <p:cNvPr id="271" name="Content Placeholder 32"/>
          <p:cNvGraphicFramePr/>
          <p:nvPr/>
        </p:nvGraphicFramePr>
        <p:xfrm>
          <a:off x="3566159" y="1912658"/>
          <a:ext cx="4480560" cy="3840480"/>
        </p:xfrm>
        <a:graphic>
          <a:graphicData uri="http://schemas.openxmlformats.org/drawingml/2006/table">
            <a:tbl>
              <a:tblPr firstRow="1" firstCol="1">
                <a:tableStyleId>{4C3C2611-4C71-4FC5-86AE-919BDF0F9419}</a:tableStyleId>
              </a:tblPr>
              <a:tblGrid>
                <a:gridCol w="2194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89922">
                <a:tc>
                  <a:txBody>
                    <a:bodyPr/>
                    <a:lstStyle/>
                    <a:p>
                      <a:pPr marL="400050" marR="182879" indent="-400050" algn="r">
                        <a:lnSpc>
                          <a:spcPct val="107000"/>
                        </a:lnSpc>
                        <a:defRPr sz="1800"/>
                      </a:pPr>
                      <a:r>
                        <a:rPr sz="6000" dirty="0">
                          <a:solidFill>
                            <a:srgbClr val="7BB73B"/>
                          </a:solidFill>
                          <a:sym typeface="Calibri"/>
                        </a:rPr>
                        <a:t>41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defRPr sz="1800"/>
                      </a:pPr>
                      <a:r>
                        <a:rPr sz="2400" dirty="0">
                          <a:solidFill>
                            <a:srgbClr val="181717"/>
                          </a:solidFill>
                          <a:sym typeface="Calibri"/>
                        </a:rPr>
                        <a:t>New Businesses Started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760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defRPr sz="1800"/>
                      </a:pPr>
                      <a:r>
                        <a:rPr sz="6000" dirty="0">
                          <a:solidFill>
                            <a:srgbClr val="7BB73B"/>
                          </a:solidFill>
                          <a:sym typeface="Calibri"/>
                        </a:rPr>
                        <a:t>130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defRPr sz="1800"/>
                      </a:pPr>
                      <a:r>
                        <a:rPr sz="2400" dirty="0">
                          <a:solidFill>
                            <a:srgbClr val="181717"/>
                          </a:solidFill>
                          <a:sym typeface="Calibri"/>
                        </a:rPr>
                        <a:t>Total Jobs Created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295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defRPr sz="1800"/>
                      </a:pPr>
                      <a:r>
                        <a:rPr sz="6000" dirty="0">
                          <a:solidFill>
                            <a:srgbClr val="7BB73B"/>
                          </a:solidFill>
                          <a:sym typeface="Calibri"/>
                        </a:rPr>
                        <a:t>2,353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defRPr sz="1800"/>
                      </a:pPr>
                      <a:r>
                        <a:rPr sz="2400" dirty="0">
                          <a:solidFill>
                            <a:srgbClr val="181717"/>
                          </a:solidFill>
                          <a:sym typeface="Calibri"/>
                        </a:rPr>
                        <a:t>Total Chapter Services*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72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0" y="1703308"/>
            <a:ext cx="3840813" cy="39810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156" y="1571575"/>
            <a:ext cx="3572569" cy="34079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Title 1"/>
          <p:cNvSpPr txBox="1">
            <a:spLocks noGrp="1"/>
          </p:cNvSpPr>
          <p:nvPr>
            <p:ph type="title"/>
          </p:nvPr>
        </p:nvSpPr>
        <p:spPr>
          <a:xfrm>
            <a:off x="274320" y="182878"/>
            <a:ext cx="11746425" cy="678600"/>
          </a:xfrm>
          <a:prstGeom prst="rect">
            <a:avLst/>
          </a:prstGeom>
        </p:spPr>
        <p:txBody>
          <a:bodyPr/>
          <a:lstStyle>
            <a:lvl1pPr defTabSz="868680">
              <a:defRPr sz="3800" spc="-100"/>
            </a:lvl1pPr>
          </a:lstStyle>
          <a:p>
            <a:r>
              <a:rPr dirty="0"/>
              <a:t>Award Winning Support</a:t>
            </a:r>
          </a:p>
        </p:txBody>
      </p:sp>
      <p:sp>
        <p:nvSpPr>
          <p:cNvPr id="276" name="Slide Number Placeholder 3"/>
          <p:cNvSpPr txBox="1">
            <a:spLocks noGrp="1"/>
          </p:cNvSpPr>
          <p:nvPr>
            <p:ph type="sldNum" sz="quarter" idx="4294967295"/>
          </p:nvPr>
        </p:nvSpPr>
        <p:spPr>
          <a:xfrm>
            <a:off x="6055028" y="6370003"/>
            <a:ext cx="174770" cy="2438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 dirty="0"/>
          </a:p>
        </p:txBody>
      </p:sp>
      <p:sp>
        <p:nvSpPr>
          <p:cNvPr id="277" name="TextBox 4"/>
          <p:cNvSpPr txBox="1"/>
          <p:nvPr/>
        </p:nvSpPr>
        <p:spPr>
          <a:xfrm>
            <a:off x="274319" y="1894608"/>
            <a:ext cx="10492114" cy="3431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576262" lvl="1" indent="-457200">
              <a:spcBef>
                <a:spcPts val="1200"/>
              </a:spcBef>
              <a:buSzPct val="110000"/>
              <a:buBlip>
                <a:blip r:embed="rId2"/>
              </a:buBlip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Platinum Chapter for the past 4 years </a:t>
            </a:r>
            <a:r>
              <a:rPr sz="2000" dirty="0"/>
              <a:t>(2020)</a:t>
            </a:r>
            <a:br>
              <a:rPr sz="2000" dirty="0"/>
            </a:br>
            <a:r>
              <a:rPr sz="2000" dirty="0"/>
              <a:t>(top performance across the USA for a SCORE Chapter)</a:t>
            </a:r>
          </a:p>
          <a:p>
            <a:pPr marL="576262" lvl="1" indent="-457200">
              <a:spcBef>
                <a:spcPts val="1200"/>
              </a:spcBef>
              <a:buSzPct val="110000"/>
              <a:buBlip>
                <a:blip r:embed="rId2"/>
              </a:buBlip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National SCORE Chapter of the Year–Small Markets </a:t>
            </a:r>
            <a:r>
              <a:rPr sz="2000" dirty="0"/>
              <a:t>(2019)</a:t>
            </a:r>
          </a:p>
          <a:p>
            <a:pPr marL="576262" lvl="1" indent="-457200">
              <a:spcBef>
                <a:spcPts val="1200"/>
              </a:spcBef>
              <a:buSzPct val="110000"/>
              <a:buBlip>
                <a:blip r:embed="rId2"/>
              </a:buBlip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#1 National Rating for Client Engagement Results </a:t>
            </a:r>
            <a:r>
              <a:rPr sz="2000" dirty="0"/>
              <a:t>(2019)</a:t>
            </a:r>
          </a:p>
          <a:p>
            <a:pPr marL="576262" lvl="1" indent="-457200">
              <a:spcBef>
                <a:spcPts val="1200"/>
              </a:spcBef>
              <a:buSzPct val="110000"/>
              <a:buBlip>
                <a:blip r:embed="rId2"/>
              </a:buBlip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SC District Chapter of the Year </a:t>
            </a:r>
            <a:r>
              <a:rPr sz="2000" dirty="0"/>
              <a:t>(2019 &amp; 2018)</a:t>
            </a:r>
          </a:p>
          <a:p>
            <a:pPr marL="576262" lvl="1" indent="-457200">
              <a:spcBef>
                <a:spcPts val="1200"/>
              </a:spcBef>
              <a:buSzPct val="110000"/>
              <a:buBlip>
                <a:blip r:embed="rId2"/>
              </a:buBlip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Annual Volunteer Award for Workplace/Agency </a:t>
            </a:r>
            <a:br>
              <a:rPr dirty="0"/>
            </a:br>
            <a:r>
              <a:rPr dirty="0"/>
              <a:t>from SoLoSCAVA</a:t>
            </a:r>
            <a:br>
              <a:rPr dirty="0"/>
            </a:br>
            <a:r>
              <a:rPr sz="1400" dirty="0"/>
              <a:t>Southern Lowcountry South Carolina Association of Volunteers</a:t>
            </a:r>
          </a:p>
        </p:txBody>
      </p:sp>
      <p:sp>
        <p:nvSpPr>
          <p:cNvPr id="278" name="TextBox 5"/>
          <p:cNvSpPr txBox="1"/>
          <p:nvPr/>
        </p:nvSpPr>
        <p:spPr>
          <a:xfrm>
            <a:off x="1820087" y="1085654"/>
            <a:ext cx="6006219" cy="586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68275" lvl="1" indent="-168275" algn="ctr">
              <a:spcBef>
                <a:spcPts val="2400"/>
              </a:spcBef>
              <a:defRPr sz="3200" b="1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Recent Awards</a:t>
            </a:r>
          </a:p>
        </p:txBody>
      </p:sp>
      <p:pic>
        <p:nvPicPr>
          <p:cNvPr id="279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0424" y="1061950"/>
            <a:ext cx="2560322" cy="48107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Title 1"/>
          <p:cNvSpPr txBox="1">
            <a:spLocks noGrp="1"/>
          </p:cNvSpPr>
          <p:nvPr>
            <p:ph type="title"/>
          </p:nvPr>
        </p:nvSpPr>
        <p:spPr>
          <a:xfrm>
            <a:off x="274320" y="182878"/>
            <a:ext cx="11746425" cy="678600"/>
          </a:xfrm>
          <a:prstGeom prst="rect">
            <a:avLst/>
          </a:prstGeom>
        </p:spPr>
        <p:txBody>
          <a:bodyPr/>
          <a:lstStyle>
            <a:lvl1pPr defTabSz="868680">
              <a:defRPr sz="3800" spc="-95"/>
            </a:lvl1pPr>
          </a:lstStyle>
          <a:p>
            <a:r>
              <a:rPr dirty="0"/>
              <a:t>Key Collaborations for Minority Programs</a:t>
            </a:r>
          </a:p>
        </p:txBody>
      </p:sp>
      <p:sp>
        <p:nvSpPr>
          <p:cNvPr id="282" name="Slide Number Placeholder 3"/>
          <p:cNvSpPr txBox="1">
            <a:spLocks noGrp="1"/>
          </p:cNvSpPr>
          <p:nvPr>
            <p:ph type="sldNum" sz="quarter" idx="4294967295"/>
          </p:nvPr>
        </p:nvSpPr>
        <p:spPr>
          <a:xfrm>
            <a:off x="6058158" y="6377666"/>
            <a:ext cx="168509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/>
          <a:lstStyle>
            <a:lvl1pPr>
              <a:defRPr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7</a:t>
            </a:fld>
            <a:endParaRPr dirty="0"/>
          </a:p>
        </p:txBody>
      </p:sp>
      <p:pic>
        <p:nvPicPr>
          <p:cNvPr id="283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2949" y="3962548"/>
            <a:ext cx="2743201" cy="996091"/>
          </a:xfrm>
          <a:prstGeom prst="rect">
            <a:avLst/>
          </a:prstGeom>
          <a:ln w="12700">
            <a:miter lim="400000"/>
          </a:ln>
        </p:spPr>
      </p:pic>
      <p:sp>
        <p:nvSpPr>
          <p:cNvPr id="284" name="TextBox 14"/>
          <p:cNvSpPr txBox="1"/>
          <p:nvPr/>
        </p:nvSpPr>
        <p:spPr>
          <a:xfrm>
            <a:off x="317938" y="921829"/>
            <a:ext cx="11338012" cy="1196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r>
              <a:rPr dirty="0"/>
              <a:t>Minority small businesses are underrepresented nationally.  SCORE SC Lowcountry is aligning with other organizations to build on their successes with their programs.</a:t>
            </a:r>
          </a:p>
        </p:txBody>
      </p:sp>
      <p:sp>
        <p:nvSpPr>
          <p:cNvPr id="285" name="TextBox 15"/>
          <p:cNvSpPr txBox="1"/>
          <p:nvPr/>
        </p:nvSpPr>
        <p:spPr>
          <a:xfrm>
            <a:off x="351569" y="2318947"/>
            <a:ext cx="8724374" cy="3520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buSzPct val="100000"/>
              <a:buFont typeface="Arial"/>
              <a:buChar char="•"/>
              <a:defRPr sz="2200"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rPr dirty="0"/>
              <a:t>SCORE SC Lowcountry and the </a:t>
            </a:r>
            <a:r>
              <a:rPr dirty="0">
                <a:solidFill>
                  <a:srgbClr val="006EB7"/>
                </a:solidFill>
              </a:rPr>
              <a:t>South Carolina Commission on Minority Affairs</a:t>
            </a:r>
            <a:r>
              <a:rPr dirty="0"/>
              <a:t> have signed an MOU to partner and collaborate in promoting and assisting South Carolina’s small minority business owners.</a:t>
            </a:r>
          </a:p>
          <a:p>
            <a:pPr marL="342900" indent="-342900">
              <a:spcBef>
                <a:spcPts val="600"/>
              </a:spcBef>
              <a:buSzPct val="100000"/>
              <a:buFont typeface="Arial"/>
              <a:buChar char="•"/>
              <a:defRPr sz="2200">
                <a:latin typeface="Gill Sans MT"/>
                <a:ea typeface="Gill Sans MT"/>
                <a:cs typeface="Gill Sans MT"/>
                <a:sym typeface="Gill Sans MT"/>
              </a:defRPr>
            </a:pPr>
            <a:endParaRPr dirty="0"/>
          </a:p>
          <a:p>
            <a:pPr marL="342900" indent="-342900">
              <a:spcBef>
                <a:spcPts val="2400"/>
              </a:spcBef>
              <a:buSzPct val="100000"/>
              <a:buFont typeface="Arial"/>
              <a:buChar char="•"/>
              <a:defRPr sz="2200"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rPr dirty="0"/>
              <a:t>We collaborate with the </a:t>
            </a:r>
            <a:r>
              <a:rPr dirty="0">
                <a:solidFill>
                  <a:srgbClr val="006EB7"/>
                </a:solidFill>
              </a:rPr>
              <a:t>Native Island Business &amp; Community Affairs Association</a:t>
            </a:r>
            <a:r>
              <a:rPr dirty="0"/>
              <a:t>, a Gullah and minority based organization in the Lowcountry, to provide business education to its members.</a:t>
            </a:r>
          </a:p>
        </p:txBody>
      </p:sp>
      <p:grpSp>
        <p:nvGrpSpPr>
          <p:cNvPr id="288" name="Group 10"/>
          <p:cNvGrpSpPr/>
          <p:nvPr/>
        </p:nvGrpSpPr>
        <p:grpSpPr>
          <a:xfrm>
            <a:off x="9692640" y="2044764"/>
            <a:ext cx="1611611" cy="1554481"/>
            <a:chOff x="0" y="0"/>
            <a:chExt cx="1611610" cy="1554480"/>
          </a:xfrm>
        </p:grpSpPr>
        <p:pic>
          <p:nvPicPr>
            <p:cNvPr id="286" name="Picture 6" descr="Picture 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68758" y="-1"/>
              <a:ext cx="1542853" cy="1554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6" y="0"/>
                    <a:pt x="0" y="4833"/>
                    <a:pt x="0" y="10797"/>
                  </a:cubicBezTo>
                  <a:cubicBezTo>
                    <a:pt x="0" y="16762"/>
                    <a:pt x="4836" y="21600"/>
                    <a:pt x="10800" y="21600"/>
                  </a:cubicBezTo>
                  <a:cubicBezTo>
                    <a:pt x="16764" y="21600"/>
                    <a:pt x="21600" y="16762"/>
                    <a:pt x="21600" y="10797"/>
                  </a:cubicBezTo>
                  <a:cubicBezTo>
                    <a:pt x="21600" y="4833"/>
                    <a:pt x="16764" y="0"/>
                    <a:pt x="10800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287" name="Oval 8"/>
            <p:cNvSpPr/>
            <p:nvPr/>
          </p:nvSpPr>
          <p:spPr>
            <a:xfrm>
              <a:off x="-1" y="-1"/>
              <a:ext cx="1611612" cy="1554482"/>
            </a:xfrm>
            <a:prstGeom prst="ellipse">
              <a:avLst/>
            </a:prstGeom>
            <a:noFill/>
            <a:ln w="762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</p:grpSp>
      <p:sp>
        <p:nvSpPr>
          <p:cNvPr id="289" name="TextBox 26"/>
          <p:cNvSpPr txBox="1"/>
          <p:nvPr/>
        </p:nvSpPr>
        <p:spPr>
          <a:xfrm>
            <a:off x="9849222" y="5321941"/>
            <a:ext cx="1806729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r>
              <a:rPr dirty="0"/>
              <a:t>continued…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Title 1"/>
          <p:cNvSpPr txBox="1">
            <a:spLocks noGrp="1"/>
          </p:cNvSpPr>
          <p:nvPr>
            <p:ph type="title"/>
          </p:nvPr>
        </p:nvSpPr>
        <p:spPr>
          <a:xfrm>
            <a:off x="274320" y="182878"/>
            <a:ext cx="11746425" cy="678600"/>
          </a:xfrm>
          <a:prstGeom prst="rect">
            <a:avLst/>
          </a:prstGeom>
        </p:spPr>
        <p:txBody>
          <a:bodyPr/>
          <a:lstStyle/>
          <a:p>
            <a:pPr defTabSz="868680">
              <a:defRPr sz="3800" spc="-95"/>
            </a:pPr>
            <a:r>
              <a:rPr dirty="0"/>
              <a:t>Key Collaboration for Minority Programs </a:t>
            </a:r>
            <a:r>
              <a:rPr sz="2280" dirty="0"/>
              <a:t>(continued)</a:t>
            </a:r>
          </a:p>
        </p:txBody>
      </p:sp>
      <p:sp>
        <p:nvSpPr>
          <p:cNvPr id="292" name="Slide Number Placeholder 3"/>
          <p:cNvSpPr txBox="1">
            <a:spLocks noGrp="1"/>
          </p:cNvSpPr>
          <p:nvPr>
            <p:ph type="sldNum" sz="quarter" idx="4294967295"/>
          </p:nvPr>
        </p:nvSpPr>
        <p:spPr>
          <a:xfrm>
            <a:off x="6058158" y="6377666"/>
            <a:ext cx="168509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/>
          <a:lstStyle>
            <a:lvl1pPr>
              <a:defRPr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8</a:t>
            </a:fld>
            <a:endParaRPr dirty="0"/>
          </a:p>
        </p:txBody>
      </p:sp>
      <p:sp>
        <p:nvSpPr>
          <p:cNvPr id="293" name="TextBox 14"/>
          <p:cNvSpPr txBox="1"/>
          <p:nvPr/>
        </p:nvSpPr>
        <p:spPr>
          <a:xfrm>
            <a:off x="317938" y="1086330"/>
            <a:ext cx="8181252" cy="1196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rPr dirty="0"/>
              <a:t>Our partnership with the </a:t>
            </a:r>
            <a:r>
              <a:rPr dirty="0">
                <a:solidFill>
                  <a:srgbClr val="006EB7"/>
                </a:solidFill>
              </a:rPr>
              <a:t>Beaufort County Black Chamber of Commerce </a:t>
            </a:r>
            <a:r>
              <a:rPr dirty="0"/>
              <a:t>is an example of how we support their program in place rather than reinvent something similar.</a:t>
            </a:r>
          </a:p>
        </p:txBody>
      </p:sp>
      <p:pic>
        <p:nvPicPr>
          <p:cNvPr id="294" name="Picture 24" descr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5118" y="1141252"/>
            <a:ext cx="2601799" cy="1371601"/>
          </a:xfrm>
          <a:prstGeom prst="rect">
            <a:avLst/>
          </a:prstGeom>
          <a:ln w="12700">
            <a:miter lim="400000"/>
          </a:ln>
        </p:spPr>
      </p:pic>
      <p:sp>
        <p:nvSpPr>
          <p:cNvPr id="295" name="TextBox 11"/>
          <p:cNvSpPr txBox="1"/>
          <p:nvPr/>
        </p:nvSpPr>
        <p:spPr>
          <a:xfrm>
            <a:off x="268507" y="2739045"/>
            <a:ext cx="11654985" cy="3495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rPr dirty="0"/>
              <a:t>Since 2012, SCORE SC Lowcountry has partnered with the </a:t>
            </a:r>
            <a:r>
              <a:rPr dirty="0">
                <a:solidFill>
                  <a:srgbClr val="006EB7"/>
                </a:solidFill>
              </a:rPr>
              <a:t>Beaufort County Black Chamber of Commerce</a:t>
            </a:r>
            <a:r>
              <a:rPr dirty="0"/>
              <a:t> who is a financial intermediary for SBA loans:</a:t>
            </a:r>
          </a:p>
          <a:p>
            <a:pPr marL="342900" indent="-342900">
              <a:spcBef>
                <a:spcPts val="1800"/>
              </a:spcBef>
              <a:buSzPct val="100000"/>
              <a:buFont typeface="Arial"/>
              <a:buChar char="•"/>
              <a:defRPr sz="2400"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rPr dirty="0"/>
              <a:t>All applicants for their microloan program (up to $100,000) must attend SCORE provided three-day workshops which are offered a minimum of four (4) times annually.</a:t>
            </a:r>
          </a:p>
          <a:p>
            <a:pPr marL="342900" indent="-342900">
              <a:spcBef>
                <a:spcPts val="1800"/>
              </a:spcBef>
              <a:buSzPct val="100000"/>
              <a:buFont typeface="Arial"/>
              <a:buChar char="•"/>
              <a:defRPr sz="2400"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rPr dirty="0"/>
              <a:t>Our workshops, covering how to start a business, marketing and basic finance, serve to </a:t>
            </a:r>
            <a:r>
              <a:rPr b="1" dirty="0"/>
              <a:t>prequalify candidates for these loans.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3818AB39-E6AB-894F-AB41-D1A4D27E77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931" y="0"/>
            <a:ext cx="5422138" cy="68580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EE9B188-C59E-1B4A-BFA1-8C60402E926C}"/>
              </a:ext>
            </a:extLst>
          </p:cNvPr>
          <p:cNvCxnSpPr/>
          <p:nvPr/>
        </p:nvCxnSpPr>
        <p:spPr>
          <a:xfrm>
            <a:off x="8807069" y="1314450"/>
            <a:ext cx="0" cy="4926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901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SCORE-Minimal">
  <a:themeElements>
    <a:clrScheme name="SCORE-Minim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A9F42"/>
      </a:accent1>
      <a:accent2>
        <a:srgbClr val="FFD200"/>
      </a:accent2>
      <a:accent3>
        <a:srgbClr val="265288"/>
      </a:accent3>
      <a:accent4>
        <a:srgbClr val="423616"/>
      </a:accent4>
      <a:accent5>
        <a:srgbClr val="464648"/>
      </a:accent5>
      <a:accent6>
        <a:srgbClr val="BCD2E6"/>
      </a:accent6>
      <a:hlink>
        <a:srgbClr val="0000FF"/>
      </a:hlink>
      <a:folHlink>
        <a:srgbClr val="FF00FF"/>
      </a:folHlink>
    </a:clrScheme>
    <a:fontScheme name="SCORE-Minimal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SCORE-Mini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2700000" rotWithShape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2700000" rotWithShape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CORE-Minimal">
  <a:themeElements>
    <a:clrScheme name="SCORE-Minim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A9F42"/>
      </a:accent1>
      <a:accent2>
        <a:srgbClr val="FFD200"/>
      </a:accent2>
      <a:accent3>
        <a:srgbClr val="265288"/>
      </a:accent3>
      <a:accent4>
        <a:srgbClr val="423616"/>
      </a:accent4>
      <a:accent5>
        <a:srgbClr val="464648"/>
      </a:accent5>
      <a:accent6>
        <a:srgbClr val="BCD2E6"/>
      </a:accent6>
      <a:hlink>
        <a:srgbClr val="0000FF"/>
      </a:hlink>
      <a:folHlink>
        <a:srgbClr val="FF00FF"/>
      </a:folHlink>
    </a:clrScheme>
    <a:fontScheme name="SCORE-Minimal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SCORE-Mini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2700000" rotWithShape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2700000" rotWithShape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649</Words>
  <Application>Microsoft Office PowerPoint</Application>
  <PresentationFormat>Widescreen</PresentationFormat>
  <Paragraphs>83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Gill Sans MT</vt:lpstr>
      <vt:lpstr>SCORE-Minimal</vt:lpstr>
      <vt:lpstr>PowerPoint Presentation</vt:lpstr>
      <vt:lpstr>How We Serve: Our Clients</vt:lpstr>
      <vt:lpstr>How We Serve: Mentoring, Education &amp; Tools</vt:lpstr>
      <vt:lpstr>How We Serve: Business Mentoring</vt:lpstr>
      <vt:lpstr>2020 By the Numbers</vt:lpstr>
      <vt:lpstr>Award Winning Support</vt:lpstr>
      <vt:lpstr>Key Collaborations for Minority Programs</vt:lpstr>
      <vt:lpstr>Key Collaboration for Minority Programs (continued)</vt:lpstr>
      <vt:lpstr>PowerPoint Presentation</vt:lpstr>
      <vt:lpstr>Thank you for your time today.  We are happy questions at score-grants-0650@scorevolunteer.org 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Gaston</dc:creator>
  <cp:lastModifiedBy>Michelle Gaston</cp:lastModifiedBy>
  <cp:revision>3</cp:revision>
  <dcterms:modified xsi:type="dcterms:W3CDTF">2021-09-07T13:21:14Z</dcterms:modified>
</cp:coreProperties>
</file>